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79" r:id="rId3"/>
    <p:sldId id="257" r:id="rId4"/>
    <p:sldId id="273" r:id="rId5"/>
    <p:sldId id="260" r:id="rId6"/>
    <p:sldId id="274" r:id="rId7"/>
    <p:sldId id="259" r:id="rId8"/>
    <p:sldId id="277" r:id="rId9"/>
    <p:sldId id="265" r:id="rId10"/>
    <p:sldId id="261" r:id="rId11"/>
    <p:sldId id="275" r:id="rId12"/>
    <p:sldId id="276" r:id="rId13"/>
    <p:sldId id="270" r:id="rId14"/>
    <p:sldId id="272" r:id="rId15"/>
    <p:sldId id="269" r:id="rId16"/>
    <p:sldId id="268" r:id="rId17"/>
    <p:sldId id="280" r:id="rId18"/>
    <p:sldId id="281" r:id="rId19"/>
    <p:sldId id="258" r:id="rId20"/>
    <p:sldId id="282" r:id="rId21"/>
    <p:sldId id="267" r:id="rId22"/>
    <p:sldId id="264" r:id="rId23"/>
    <p:sldId id="262" r:id="rId24"/>
    <p:sldId id="266" r:id="rId25"/>
    <p:sldId id="263" r:id="rId26"/>
    <p:sldId id="278" r:id="rId2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347" autoAdjust="0"/>
  </p:normalViewPr>
  <p:slideViewPr>
    <p:cSldViewPr snapToGrid="0">
      <p:cViewPr varScale="1">
        <p:scale>
          <a:sx n="60" d="100"/>
          <a:sy n="60" d="100"/>
        </p:scale>
        <p:origin x="1092"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1290"/>
    </p:cViewPr>
  </p:sorterViewPr>
  <p:notesViewPr>
    <p:cSldViewPr snapToGrid="0">
      <p:cViewPr varScale="1">
        <p:scale>
          <a:sx n="51" d="100"/>
          <a:sy n="51" d="100"/>
        </p:scale>
        <p:origin x="297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37B2A71-0161-4BA4-A9A7-4A5E312E3921}" type="datetimeFigureOut">
              <a:rPr lang="en-GB" smtClean="0"/>
              <a:t>26/07/2016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FDEBF9E-1424-4ED9-B255-3868A1928CEA}" type="slidenum">
              <a:rPr lang="en-GB" smtClean="0"/>
              <a:t>‹#›</a:t>
            </a:fld>
            <a:endParaRPr lang="en-GB"/>
          </a:p>
        </p:txBody>
      </p:sp>
    </p:spTree>
    <p:extLst>
      <p:ext uri="{BB962C8B-B14F-4D97-AF65-F5344CB8AC3E}">
        <p14:creationId xmlns:p14="http://schemas.microsoft.com/office/powerpoint/2010/main" val="1765676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C16A60E-99C2-4FF5-9234-14328166A270}" type="datetimeFigureOut">
              <a:rPr lang="en-GB" smtClean="0"/>
              <a:t>26/07/2016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6085D1C-72D6-4687-9CF1-89CEF5E4A93B}" type="slidenum">
              <a:rPr lang="en-GB" smtClean="0"/>
              <a:t>‹#›</a:t>
            </a:fld>
            <a:endParaRPr lang="en-GB"/>
          </a:p>
        </p:txBody>
      </p:sp>
    </p:spTree>
    <p:extLst>
      <p:ext uri="{BB962C8B-B14F-4D97-AF65-F5344CB8AC3E}">
        <p14:creationId xmlns:p14="http://schemas.microsoft.com/office/powerpoint/2010/main" val="3930111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 and Welcome!! </a:t>
            </a:r>
          </a:p>
          <a:p>
            <a:endParaRPr lang="en-GB" dirty="0"/>
          </a:p>
          <a:p>
            <a:r>
              <a:rPr lang="en-GB" dirty="0"/>
              <a:t>Thank you all for coming! We are excited to have the chance to welcome you to the Grange – which, in itself has a fascinating history. We will get a chance to share some of wonderful history with you whilst we give you tours of the grounds. </a:t>
            </a:r>
          </a:p>
          <a:p>
            <a:endParaRPr lang="en-GB" dirty="0"/>
          </a:p>
          <a:p>
            <a:r>
              <a:rPr lang="en-GB" dirty="0"/>
              <a:t>We have launched this competition to find an up and coming, creative design force to create a fresh, focused and innovative new brand for the Trust. This will help us engage with our audiences and increase visibility of the Trust.</a:t>
            </a:r>
          </a:p>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1</a:t>
            </a:fld>
            <a:endParaRPr lang="en-GB"/>
          </a:p>
        </p:txBody>
      </p:sp>
    </p:spTree>
    <p:extLst>
      <p:ext uri="{BB962C8B-B14F-4D97-AF65-F5344CB8AC3E}">
        <p14:creationId xmlns:p14="http://schemas.microsoft.com/office/powerpoint/2010/main" val="3141584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 are going to share with you this evening the important bits; a background of the Alfred Gillett Trust, who we are, and what we do, the brief and a whirlwind tour of branding in museums, and commercial companies; having a look at Clarks and in detail one of the collections we have here. We also want to show what the team here, likes in terms of museum branding. </a:t>
            </a:r>
          </a:p>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2</a:t>
            </a:fld>
            <a:endParaRPr lang="en-GB"/>
          </a:p>
        </p:txBody>
      </p:sp>
    </p:spTree>
    <p:extLst>
      <p:ext uri="{BB962C8B-B14F-4D97-AF65-F5344CB8AC3E}">
        <p14:creationId xmlns:p14="http://schemas.microsoft.com/office/powerpoint/2010/main" val="1693513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Right.. So who are we? And what do we actually do?</a:t>
            </a:r>
          </a:p>
          <a:p>
            <a:r>
              <a:rPr lang="en-GB" dirty="0"/>
              <a:t>The Alfred Gillett Trust was established in 2002, by Richard Clark, the son of Bancroft Clark. We care for the heritage collections of C&amp;J Clark Ltd and the Clark family.</a:t>
            </a:r>
          </a:p>
          <a:p>
            <a:r>
              <a:rPr lang="en-GB" dirty="0"/>
              <a:t>The Clark family established the globally-recognised shoe company founded in 1825</a:t>
            </a:r>
            <a:r>
              <a:rPr lang="en-GB" baseline="0" dirty="0"/>
              <a:t>. </a:t>
            </a:r>
            <a:endParaRPr lang="en-GB" dirty="0"/>
          </a:p>
          <a:p>
            <a:r>
              <a:rPr lang="en-GB" dirty="0"/>
              <a:t>The charity is housed in this historic Grade II listed Grange building in the heart of Street. </a:t>
            </a:r>
          </a:p>
          <a:p>
            <a:r>
              <a:rPr lang="en-GB" dirty="0"/>
              <a:t>We not only have researchers from the company, but also researchers from around the world come to explore the collections. </a:t>
            </a:r>
          </a:p>
          <a:p>
            <a:r>
              <a:rPr lang="en-GB" dirty="0"/>
              <a:t>And if you’re wondering who Alfred Gillett was. His mother was a cousin of Cyrus and James Clark, and a great collector of fossils. </a:t>
            </a:r>
          </a:p>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3</a:t>
            </a:fld>
            <a:endParaRPr lang="en-GB"/>
          </a:p>
        </p:txBody>
      </p:sp>
    </p:spTree>
    <p:extLst>
      <p:ext uri="{BB962C8B-B14F-4D97-AF65-F5344CB8AC3E}">
        <p14:creationId xmlns:p14="http://schemas.microsoft.com/office/powerpoint/2010/main" val="981305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extremely lucky to have such varied</a:t>
            </a:r>
            <a:r>
              <a:rPr lang="en-GB" baseline="0" dirty="0"/>
              <a:t> collections in our care </a:t>
            </a:r>
            <a:r>
              <a:rPr lang="en-GB" dirty="0"/>
              <a:t>and include shoe catalogues, point of sale materials, fossils, artwork, furniture, costume, photographs,  film and sound archives, a large collection of historic shoes and contemporary</a:t>
            </a:r>
            <a:r>
              <a:rPr lang="en-GB" baseline="0" dirty="0"/>
              <a:t> footwear, </a:t>
            </a:r>
            <a:r>
              <a:rPr lang="en-GB" dirty="0"/>
              <a:t>shoe making machinery</a:t>
            </a:r>
            <a:r>
              <a:rPr lang="en-GB" baseline="0" dirty="0"/>
              <a:t> and archival material. </a:t>
            </a:r>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4</a:t>
            </a:fld>
            <a:endParaRPr lang="en-GB"/>
          </a:p>
        </p:txBody>
      </p:sp>
    </p:spTree>
    <p:extLst>
      <p:ext uri="{BB962C8B-B14F-4D97-AF65-F5344CB8AC3E}">
        <p14:creationId xmlns:p14="http://schemas.microsoft.com/office/powerpoint/2010/main" val="2895342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mission and vision</a:t>
            </a:r>
            <a:r>
              <a:rPr lang="en-GB" baseline="0" dirty="0"/>
              <a:t> statements form the core of what we do and inform where we go next. They are intended for short term use until the new museum is delivered</a:t>
            </a:r>
            <a:r>
              <a:rPr lang="en-GB" dirty="0"/>
              <a:t> where they will then be adapted, but it’s a good starting point.</a:t>
            </a:r>
          </a:p>
          <a:p>
            <a:endParaRPr lang="en-GB" baseline="0" dirty="0"/>
          </a:p>
          <a:p>
            <a:r>
              <a:rPr lang="en-GB" baseline="0" dirty="0"/>
              <a:t>Our mission is to share the rich history of Street’s shoe industry, demonstrating the principles of stewardship, integrity and community mindedness, upon which the collection was founded, and inspiring the next generation of creators, thinkers and inventors. … Not too much pressure then!</a:t>
            </a:r>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5</a:t>
            </a:fld>
            <a:endParaRPr lang="en-GB"/>
          </a:p>
        </p:txBody>
      </p:sp>
    </p:spTree>
    <p:extLst>
      <p:ext uri="{BB962C8B-B14F-4D97-AF65-F5344CB8AC3E}">
        <p14:creationId xmlns:p14="http://schemas.microsoft.com/office/powerpoint/2010/main" val="2575727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Our vision is the mission statement, but smaller. It encompasses everything we want for us as a Trust and where we will go moving forward. </a:t>
            </a:r>
          </a:p>
          <a:p>
            <a:endParaRPr lang="en-GB" baseline="0" dirty="0"/>
          </a:p>
          <a:p>
            <a:r>
              <a:rPr lang="en-GB" baseline="0" dirty="0"/>
              <a:t>Our vision is to inform and inspire the public by sharing the cultural history of shoemaking. </a:t>
            </a:r>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6</a:t>
            </a:fld>
            <a:endParaRPr lang="en-GB"/>
          </a:p>
        </p:txBody>
      </p:sp>
    </p:spTree>
    <p:extLst>
      <p:ext uri="{BB962C8B-B14F-4D97-AF65-F5344CB8AC3E}">
        <p14:creationId xmlns:p14="http://schemas.microsoft.com/office/powerpoint/2010/main" val="2183047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20788"/>
            <a:ext cx="5953125" cy="3349625"/>
          </a:xfrm>
        </p:spPr>
      </p:sp>
      <p:sp>
        <p:nvSpPr>
          <p:cNvPr id="3" name="Notes Placeholder 2"/>
          <p:cNvSpPr>
            <a:spLocks noGrp="1"/>
          </p:cNvSpPr>
          <p:nvPr>
            <p:ph type="body" idx="1"/>
          </p:nvPr>
        </p:nvSpPr>
        <p:spPr/>
        <p:txBody>
          <a:bodyPr/>
          <a:lstStyle/>
          <a:p>
            <a:r>
              <a:rPr lang="en-GB" baseline="0" dirty="0"/>
              <a:t>There is in place a capital development programme which will be delivered in numerous phases: The first phase will see the development of a children’s museum and visitor attraction, incorporating an exhibition and museum space, storytelling and education areas, café and soft play. The target audiences will be 5-12 years; these spaces will encourage active play and is intended for LEARNING INSPIRATION ENJOYMENT. </a:t>
            </a:r>
          </a:p>
          <a:p>
            <a:r>
              <a:rPr lang="en-GB" baseline="0" dirty="0"/>
              <a:t>Later phases will introduce the development of the wider Grange site building a new link between the Barn/Children’s Museum and the main house which will be a museum, education and outreach space showing the history of the area and the shoe making profession. All of the phases will be delivered and open to the public by 2021.</a:t>
            </a:r>
          </a:p>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7</a:t>
            </a:fld>
            <a:endParaRPr lang="en-GB"/>
          </a:p>
        </p:txBody>
      </p:sp>
    </p:spTree>
    <p:extLst>
      <p:ext uri="{BB962C8B-B14F-4D97-AF65-F5344CB8AC3E}">
        <p14:creationId xmlns:p14="http://schemas.microsoft.com/office/powerpoint/2010/main" val="1735490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museum will house a number of significant collections and is hoped to become a popular visitor attraction in the area and an outreach and educational resource.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It is hoped our audience will be broad, including, but not limited to: children and families, researchers, specialist interest groups, historians, students and community groups.</a:t>
            </a:r>
          </a:p>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8</a:t>
            </a:fld>
            <a:endParaRPr lang="en-GB"/>
          </a:p>
        </p:txBody>
      </p:sp>
    </p:spTree>
    <p:extLst>
      <p:ext uri="{BB962C8B-B14F-4D97-AF65-F5344CB8AC3E}">
        <p14:creationId xmlns:p14="http://schemas.microsoft.com/office/powerpoint/2010/main" val="2652630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10396" y="4855571"/>
            <a:ext cx="5438140" cy="3908614"/>
          </a:xfrm>
        </p:spPr>
        <p:txBody>
          <a:bodyPr/>
          <a:lstStyle/>
          <a:p>
            <a:r>
              <a:rPr lang="en-GB" dirty="0"/>
              <a:t>We have</a:t>
            </a:r>
            <a:r>
              <a:rPr lang="en-GB" baseline="0" dirty="0"/>
              <a:t> tried to leave the brief as open as possible </a:t>
            </a:r>
            <a:r>
              <a:rPr lang="en-GB" dirty="0"/>
              <a:t>-</a:t>
            </a:r>
            <a:endParaRPr lang="en-GB" baseline="0" dirty="0"/>
          </a:p>
          <a:p>
            <a:r>
              <a:rPr lang="en-GB" dirty="0"/>
              <a:t>And this is </a:t>
            </a:r>
            <a:r>
              <a:rPr lang="en-GB" baseline="0" dirty="0"/>
              <a:t>to encourage innovation and creativity – we do not have a colour scheme preference, although there are a few things to take into consideration – and there are some great articles</a:t>
            </a:r>
            <a:r>
              <a:rPr lang="en-GB" dirty="0"/>
              <a:t> online or otherwise about this sort of thing –</a:t>
            </a:r>
          </a:p>
          <a:p>
            <a:endParaRPr lang="en-GB" baseline="0" dirty="0"/>
          </a:p>
          <a:p>
            <a:r>
              <a:rPr lang="en-GB" baseline="0" dirty="0"/>
              <a:t> it is important to think about how the psychology of colour is a crucial part of any museum branding, and around 85% of consumers consider it to be a primary influencer. </a:t>
            </a:r>
          </a:p>
          <a:p>
            <a:r>
              <a:rPr lang="en-GB" baseline="0" dirty="0"/>
              <a:t>For example, red often represents passion and energy, yellow represents warmth, green hints at sustainability, purple oozes luxury and black and blue often symbolise professionalism and authority.</a:t>
            </a:r>
          </a:p>
          <a:p>
            <a:endParaRPr lang="en-GB" baseline="0" dirty="0"/>
          </a:p>
          <a:p>
            <a:r>
              <a:rPr lang="en-GB" dirty="0"/>
              <a:t>Think about accessibility – it has to be readable and accessible for people with visual impairment and people who are dyslexic – so nothing too complicated. </a:t>
            </a:r>
          </a:p>
          <a:p>
            <a:endParaRPr lang="en-GB" dirty="0"/>
          </a:p>
          <a:p>
            <a:endParaRPr lang="en-GB" dirty="0"/>
          </a:p>
          <a:p>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9</a:t>
            </a:fld>
            <a:endParaRPr lang="en-GB"/>
          </a:p>
        </p:txBody>
      </p:sp>
    </p:spTree>
    <p:extLst>
      <p:ext uri="{BB962C8B-B14F-4D97-AF65-F5344CB8AC3E}">
        <p14:creationId xmlns:p14="http://schemas.microsoft.com/office/powerpoint/2010/main" val="1011360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Your aim will be to increase the visibility of the Trust and create a positive perception within the community, the logo and branding touchpoint will help kick start our public image.</a:t>
            </a:r>
          </a:p>
          <a:p>
            <a:endParaRPr lang="en-GB" dirty="0"/>
          </a:p>
          <a:p>
            <a:r>
              <a:rPr lang="en-GB" dirty="0"/>
              <a:t>Our USP is the sheer volume of objects we have in our custody – we have over 20,000 objects in the point of sale collection, 25,000 in the footwear collection and in total over 100,000 objects. The collections have a local focus but can be viewed in a global context. </a:t>
            </a:r>
          </a:p>
          <a:p>
            <a:endParaRPr lang="en-GB" dirty="0"/>
          </a:p>
          <a:p>
            <a:r>
              <a:rPr lang="en-GB" dirty="0"/>
              <a:t>It will be used in emails, letter heads so has to be eye catching, obviously, but also, in time, recognisable as ours. </a:t>
            </a:r>
          </a:p>
          <a:p>
            <a:r>
              <a:rPr lang="en-GB" dirty="0"/>
              <a:t>Even though we work a lot with Clarks, it can't have anything to closely linked to the company – we are a completely different entity and that as to be clear, so the Clarks font definitely can’t be used, or Clarks green – which would also be a breach of copyright.</a:t>
            </a:r>
          </a:p>
          <a:p>
            <a:endParaRPr lang="en-GB" dirty="0"/>
          </a:p>
          <a:p>
            <a:r>
              <a:rPr lang="en-GB" dirty="0"/>
              <a:t>If you were going to use a combination of graphics and text – think about how they would look separately ?</a:t>
            </a:r>
          </a:p>
        </p:txBody>
      </p:sp>
      <p:sp>
        <p:nvSpPr>
          <p:cNvPr id="4" name="Slide Number Placeholder 3"/>
          <p:cNvSpPr>
            <a:spLocks noGrp="1"/>
          </p:cNvSpPr>
          <p:nvPr>
            <p:ph type="sldNum" sz="quarter" idx="10"/>
          </p:nvPr>
        </p:nvSpPr>
        <p:spPr/>
        <p:txBody>
          <a:bodyPr/>
          <a:lstStyle/>
          <a:p>
            <a:fld id="{E6085D1C-72D6-4687-9CF1-89CEF5E4A93B}" type="slidenum">
              <a:rPr lang="en-GB" smtClean="0"/>
              <a:t>10</a:t>
            </a:fld>
            <a:endParaRPr lang="en-GB"/>
          </a:p>
        </p:txBody>
      </p:sp>
    </p:spTree>
    <p:extLst>
      <p:ext uri="{BB962C8B-B14F-4D97-AF65-F5344CB8AC3E}">
        <p14:creationId xmlns:p14="http://schemas.microsoft.com/office/powerpoint/2010/main" val="1937635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logos that we have at the moment.</a:t>
            </a:r>
          </a:p>
          <a:p>
            <a:r>
              <a:rPr lang="en-GB" dirty="0"/>
              <a:t>The first one is something that uses Clarks script, which we wouldn’t want to use or be able to. The second once again associates the Trust with Clarks as the two shoes in the image is the children’s ‘</a:t>
            </a:r>
            <a:r>
              <a:rPr lang="en-GB" dirty="0" err="1"/>
              <a:t>Joyance</a:t>
            </a:r>
            <a:r>
              <a:rPr lang="en-GB" dirty="0"/>
              <a:t>’ sandal and the ‘Desert Boot’. These two are iconic styles in the Clarks ranges and instantly recognisable. Once again we would want to move away from  shoe specific imagery as it doesn’t truly reflect the diversity of our collections. It also links us too closely with the company. </a:t>
            </a:r>
          </a:p>
          <a:p>
            <a:endParaRPr lang="en-GB" dirty="0"/>
          </a:p>
          <a:p>
            <a:r>
              <a:rPr lang="en-GB" dirty="0"/>
              <a:t>For a very long time the AGT has been misconstrued as either part of the company or specifically the Clarks Archive, and whilst a large majority of our collections are company specific, the collection that isn’t, deserves to have a voice to. </a:t>
            </a:r>
          </a:p>
          <a:p>
            <a:endParaRPr lang="en-GB" dirty="0"/>
          </a:p>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11</a:t>
            </a:fld>
            <a:endParaRPr lang="en-GB"/>
          </a:p>
        </p:txBody>
      </p:sp>
    </p:spTree>
    <p:extLst>
      <p:ext uri="{BB962C8B-B14F-4D97-AF65-F5344CB8AC3E}">
        <p14:creationId xmlns:p14="http://schemas.microsoft.com/office/powerpoint/2010/main" val="4228183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Your design will form the basis of the Trust’s branding guidelines. As you can see branding can evolve and change over time. And it is something to perhaps keep in mind when designing – that your design will inevitably change, and grow and evolve with the Trust.</a:t>
            </a:r>
          </a:p>
        </p:txBody>
      </p:sp>
      <p:sp>
        <p:nvSpPr>
          <p:cNvPr id="4" name="Slide Number Placeholder 3"/>
          <p:cNvSpPr>
            <a:spLocks noGrp="1"/>
          </p:cNvSpPr>
          <p:nvPr>
            <p:ph type="sldNum" sz="quarter" idx="10"/>
          </p:nvPr>
        </p:nvSpPr>
        <p:spPr/>
        <p:txBody>
          <a:bodyPr/>
          <a:lstStyle/>
          <a:p>
            <a:fld id="{E6085D1C-72D6-4687-9CF1-89CEF5E4A93B}" type="slidenum">
              <a:rPr lang="en-GB" smtClean="0"/>
              <a:t>12</a:t>
            </a:fld>
            <a:endParaRPr lang="en-GB"/>
          </a:p>
        </p:txBody>
      </p:sp>
    </p:spTree>
    <p:extLst>
      <p:ext uri="{BB962C8B-B14F-4D97-AF65-F5344CB8AC3E}">
        <p14:creationId xmlns:p14="http://schemas.microsoft.com/office/powerpoint/2010/main" val="2641726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Using one of our main collections; the point of sale – we want to inspire and give you an insight into how</a:t>
            </a:r>
            <a:r>
              <a:rPr lang="en-GB" baseline="0" dirty="0"/>
              <a:t> Clark’s brand has changed over time and how through their advertising and marketing they have targeted certain audiences. </a:t>
            </a:r>
          </a:p>
          <a:p>
            <a:endParaRPr lang="en-GB" baseline="0" dirty="0"/>
          </a:p>
          <a:p>
            <a:r>
              <a:rPr lang="en-GB" baseline="0" dirty="0"/>
              <a:t>These are all things to keep in mind when designing for this competition. </a:t>
            </a:r>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13</a:t>
            </a:fld>
            <a:endParaRPr lang="en-GB"/>
          </a:p>
        </p:txBody>
      </p:sp>
    </p:spTree>
    <p:extLst>
      <p:ext uri="{BB962C8B-B14F-4D97-AF65-F5344CB8AC3E}">
        <p14:creationId xmlns:p14="http://schemas.microsoft.com/office/powerpoint/2010/main" val="424443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085D1C-72D6-4687-9CF1-89CEF5E4A93B}" type="slidenum">
              <a:rPr lang="en-GB" smtClean="0"/>
              <a:t>14</a:t>
            </a:fld>
            <a:endParaRPr lang="en-GB"/>
          </a:p>
        </p:txBody>
      </p:sp>
    </p:spTree>
    <p:extLst>
      <p:ext uri="{BB962C8B-B14F-4D97-AF65-F5344CB8AC3E}">
        <p14:creationId xmlns:p14="http://schemas.microsoft.com/office/powerpoint/2010/main" val="2013554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Don’t be afraid to use mixed</a:t>
            </a:r>
            <a:r>
              <a:rPr lang="en-GB" baseline="0" dirty="0"/>
              <a:t> media; it doesn’t have to be all done on the computer… Some of the most well known images from Clarks Point of sale have been hand drawn illustrations. </a:t>
            </a:r>
          </a:p>
        </p:txBody>
      </p:sp>
      <p:sp>
        <p:nvSpPr>
          <p:cNvPr id="4" name="Slide Number Placeholder 3"/>
          <p:cNvSpPr>
            <a:spLocks noGrp="1"/>
          </p:cNvSpPr>
          <p:nvPr>
            <p:ph type="sldNum" sz="quarter" idx="10"/>
          </p:nvPr>
        </p:nvSpPr>
        <p:spPr/>
        <p:txBody>
          <a:bodyPr/>
          <a:lstStyle/>
          <a:p>
            <a:fld id="{E6085D1C-72D6-4687-9CF1-89CEF5E4A93B}" type="slidenum">
              <a:rPr lang="en-GB" smtClean="0"/>
              <a:t>15</a:t>
            </a:fld>
            <a:endParaRPr lang="en-GB"/>
          </a:p>
        </p:txBody>
      </p:sp>
    </p:spTree>
    <p:extLst>
      <p:ext uri="{BB962C8B-B14F-4D97-AF65-F5344CB8AC3E}">
        <p14:creationId xmlns:p14="http://schemas.microsoft.com/office/powerpoint/2010/main" val="2852715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specifically targeted for women, and are typical of the designs/typography/techniques of their decade.</a:t>
            </a:r>
          </a:p>
          <a:p>
            <a:r>
              <a:rPr lang="en-GB" dirty="0"/>
              <a:t>The one on the right was designed by an illustrator Syd </a:t>
            </a:r>
            <a:r>
              <a:rPr lang="en-GB" dirty="0" err="1"/>
              <a:t>Brak</a:t>
            </a:r>
            <a:r>
              <a:rPr lang="en-GB" dirty="0"/>
              <a:t> who was known to be the most popular poster designer in the 80’s, selling through a company called Athena and was famous for his air brush technique, which epitomises the 80s with the New Romantics. </a:t>
            </a:r>
          </a:p>
          <a:p>
            <a:r>
              <a:rPr lang="en-GB" dirty="0"/>
              <a:t>Something to keep in mind, that the logo has to stay contemporary looking, and not age – or not age too badly!!</a:t>
            </a:r>
          </a:p>
        </p:txBody>
      </p:sp>
      <p:sp>
        <p:nvSpPr>
          <p:cNvPr id="4" name="Slide Number Placeholder 3"/>
          <p:cNvSpPr>
            <a:spLocks noGrp="1"/>
          </p:cNvSpPr>
          <p:nvPr>
            <p:ph type="sldNum" sz="quarter" idx="10"/>
          </p:nvPr>
        </p:nvSpPr>
        <p:spPr/>
        <p:txBody>
          <a:bodyPr/>
          <a:lstStyle/>
          <a:p>
            <a:fld id="{E6085D1C-72D6-4687-9CF1-89CEF5E4A93B}" type="slidenum">
              <a:rPr lang="en-GB" smtClean="0"/>
              <a:t>16</a:t>
            </a:fld>
            <a:endParaRPr lang="en-GB"/>
          </a:p>
        </p:txBody>
      </p:sp>
    </p:spTree>
    <p:extLst>
      <p:ext uri="{BB962C8B-B14F-4D97-AF65-F5344CB8AC3E}">
        <p14:creationId xmlns:p14="http://schemas.microsoft.com/office/powerpoint/2010/main" val="4215466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17</a:t>
            </a:fld>
            <a:endParaRPr lang="en-GB"/>
          </a:p>
        </p:txBody>
      </p:sp>
    </p:spTree>
    <p:extLst>
      <p:ext uri="{BB962C8B-B14F-4D97-AF65-F5344CB8AC3E}">
        <p14:creationId xmlns:p14="http://schemas.microsoft.com/office/powerpoint/2010/main" val="3085914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18</a:t>
            </a:fld>
            <a:endParaRPr lang="en-GB"/>
          </a:p>
        </p:txBody>
      </p:sp>
    </p:spTree>
    <p:extLst>
      <p:ext uri="{BB962C8B-B14F-4D97-AF65-F5344CB8AC3E}">
        <p14:creationId xmlns:p14="http://schemas.microsoft.com/office/powerpoint/2010/main" val="508835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19</a:t>
            </a:fld>
            <a:endParaRPr lang="en-GB"/>
          </a:p>
        </p:txBody>
      </p:sp>
    </p:spTree>
    <p:extLst>
      <p:ext uri="{BB962C8B-B14F-4D97-AF65-F5344CB8AC3E}">
        <p14:creationId xmlns:p14="http://schemas.microsoft.com/office/powerpoint/2010/main" val="3279627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20</a:t>
            </a:fld>
            <a:endParaRPr lang="en-GB"/>
          </a:p>
        </p:txBody>
      </p:sp>
    </p:spTree>
    <p:extLst>
      <p:ext uri="{BB962C8B-B14F-4D97-AF65-F5344CB8AC3E}">
        <p14:creationId xmlns:p14="http://schemas.microsoft.com/office/powerpoint/2010/main" val="3042491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I’d just like to share a few exciting collaborations Clarks have had in the past. They have worked with Sir </a:t>
            </a:r>
            <a:r>
              <a:rPr lang="en-GB" dirty="0" err="1"/>
              <a:t>Ranulph</a:t>
            </a:r>
            <a:r>
              <a:rPr lang="en-GB" dirty="0"/>
              <a:t> Fiennes, the noted writer, and explorer who promoted a walking sandal for them. </a:t>
            </a:r>
          </a:p>
          <a:p>
            <a:r>
              <a:rPr lang="en-GB" dirty="0"/>
              <a:t>David Bailey and Terence Donovan, two of the three fashion photographers who were integral with documenting ‘The Swinging Sixties’.</a:t>
            </a:r>
          </a:p>
          <a:p>
            <a:r>
              <a:rPr lang="en-GB" dirty="0"/>
              <a:t>Helmut Newton, a notorious fashion photographer, famed for his highly sexualised work shot the Originals campaign </a:t>
            </a:r>
          </a:p>
          <a:p>
            <a:r>
              <a:rPr lang="en-GB" dirty="0" err="1"/>
              <a:t>Rian</a:t>
            </a:r>
            <a:r>
              <a:rPr lang="en-GB" dirty="0"/>
              <a:t> Hughes has not only worked on Bootleg and Friends Together campaigns for Clarks, he is one of the main illustrators for DC and Marvel comics and merchandise. </a:t>
            </a:r>
          </a:p>
          <a:p>
            <a:r>
              <a:rPr lang="en-GB" dirty="0"/>
              <a:t>Mary </a:t>
            </a:r>
            <a:r>
              <a:rPr lang="en-GB" dirty="0" err="1"/>
              <a:t>Portas</a:t>
            </a:r>
            <a:r>
              <a:rPr lang="en-GB" dirty="0"/>
              <a:t>, some will remember from her programmes including Mary </a:t>
            </a:r>
            <a:r>
              <a:rPr lang="en-GB" dirty="0" err="1"/>
              <a:t>Portas</a:t>
            </a:r>
            <a:r>
              <a:rPr lang="en-GB" dirty="0"/>
              <a:t>: Queen of Shops and Mary </a:t>
            </a:r>
            <a:r>
              <a:rPr lang="en-GB" dirty="0" err="1"/>
              <a:t>Portas</a:t>
            </a:r>
            <a:r>
              <a:rPr lang="en-GB" dirty="0"/>
              <a:t>: Secret Shopper. </a:t>
            </a:r>
          </a:p>
          <a:p>
            <a:r>
              <a:rPr lang="en-GB" dirty="0"/>
              <a:t>Orla Kiely, a London based Irish fashion designer that has been called the Queen of print recently collaborated with Clarks</a:t>
            </a:r>
          </a:p>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21</a:t>
            </a:fld>
            <a:endParaRPr lang="en-GB"/>
          </a:p>
        </p:txBody>
      </p:sp>
    </p:spTree>
    <p:extLst>
      <p:ext uri="{BB962C8B-B14F-4D97-AF65-F5344CB8AC3E}">
        <p14:creationId xmlns:p14="http://schemas.microsoft.com/office/powerpoint/2010/main" val="614929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have identified</a:t>
            </a:r>
            <a:r>
              <a:rPr lang="en-GB" baseline="0" dirty="0"/>
              <a:t> these logos as ones that work really well for the brand concerned. </a:t>
            </a:r>
          </a:p>
          <a:p>
            <a:r>
              <a:rPr lang="en-GB" baseline="0" dirty="0"/>
              <a:t>The London transport is instantly identifiable along with the National Trust – these are both well known brands which are already recognised. </a:t>
            </a:r>
          </a:p>
          <a:p>
            <a:r>
              <a:rPr lang="en-GB" baseline="0" dirty="0"/>
              <a:t>The national mining logo was picked because you can clearly see the area of focus for the museum and where it is located. </a:t>
            </a:r>
          </a:p>
          <a:p>
            <a:r>
              <a:rPr lang="en-GB" baseline="0" dirty="0"/>
              <a:t>The Wells and Mendip logo is a really interesting example of contemporary use of imagery to portray a local heritage site – it’s a museum about the </a:t>
            </a:r>
            <a:r>
              <a:rPr lang="en-GB" baseline="0" dirty="0" err="1"/>
              <a:t>mendip</a:t>
            </a:r>
            <a:r>
              <a:rPr lang="en-GB" baseline="0" dirty="0"/>
              <a:t> hills and the caves below them. </a:t>
            </a:r>
          </a:p>
          <a:p>
            <a:r>
              <a:rPr lang="en-GB" baseline="0" dirty="0"/>
              <a:t>We love the National History Museum imagery – the text is minimal offset by beautiful use of the collections they look after inserted inside the N – this logo works really well because the core design remains the same and identifiable, but it can be changed to reflect different parts of their collections.</a:t>
            </a:r>
          </a:p>
          <a:p>
            <a:r>
              <a:rPr lang="en-GB" baseline="0" dirty="0"/>
              <a:t>Our new brand and logo will be used for everything we produce both internally and externally, it is important that any design can sit comfortably along side any partners we may work with in the future, for example Mendip District Council, Heritage Lottery Fund, Arts Council, so while we wouldn’t want our new brand to be designed in order to complement another, it has to work well with other branding.</a:t>
            </a:r>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22</a:t>
            </a:fld>
            <a:endParaRPr lang="en-GB"/>
          </a:p>
        </p:txBody>
      </p:sp>
    </p:spTree>
    <p:extLst>
      <p:ext uri="{BB962C8B-B14F-4D97-AF65-F5344CB8AC3E}">
        <p14:creationId xmlns:p14="http://schemas.microsoft.com/office/powerpoint/2010/main" val="4290227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23</a:t>
            </a:fld>
            <a:endParaRPr lang="en-GB"/>
          </a:p>
        </p:txBody>
      </p:sp>
    </p:spTree>
    <p:extLst>
      <p:ext uri="{BB962C8B-B14F-4D97-AF65-F5344CB8AC3E}">
        <p14:creationId xmlns:p14="http://schemas.microsoft.com/office/powerpoint/2010/main" val="31267118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085D1C-72D6-4687-9CF1-89CEF5E4A93B}" type="slidenum">
              <a:rPr lang="en-GB" smtClean="0"/>
              <a:t>24</a:t>
            </a:fld>
            <a:endParaRPr lang="en-GB"/>
          </a:p>
        </p:txBody>
      </p:sp>
    </p:spTree>
    <p:extLst>
      <p:ext uri="{BB962C8B-B14F-4D97-AF65-F5344CB8AC3E}">
        <p14:creationId xmlns:p14="http://schemas.microsoft.com/office/powerpoint/2010/main" val="2306386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085D1C-72D6-4687-9CF1-89CEF5E4A93B}" type="slidenum">
              <a:rPr lang="en-GB" smtClean="0"/>
              <a:t>25</a:t>
            </a:fld>
            <a:endParaRPr lang="en-GB"/>
          </a:p>
        </p:txBody>
      </p:sp>
    </p:spTree>
    <p:extLst>
      <p:ext uri="{BB962C8B-B14F-4D97-AF65-F5344CB8AC3E}">
        <p14:creationId xmlns:p14="http://schemas.microsoft.com/office/powerpoint/2010/main" val="32511919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085D1C-72D6-4687-9CF1-89CEF5E4A93B}" type="slidenum">
              <a:rPr lang="en-GB" smtClean="0"/>
              <a:t>26</a:t>
            </a:fld>
            <a:endParaRPr lang="en-GB"/>
          </a:p>
        </p:txBody>
      </p:sp>
    </p:spTree>
    <p:extLst>
      <p:ext uri="{BB962C8B-B14F-4D97-AF65-F5344CB8AC3E}">
        <p14:creationId xmlns:p14="http://schemas.microsoft.com/office/powerpoint/2010/main" val="3224049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6E05FC3-0EDA-446B-BE88-8100C4F84FF9}" type="datetimeFigureOut">
              <a:rPr lang="en-GB" smtClean="0"/>
              <a:t>26/07/2016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BD1AB1-1322-4F28-B1EC-2C8BFC7BD50C}" type="slidenum">
              <a:rPr lang="en-GB" smtClean="0"/>
              <a:t>‹#›</a:t>
            </a:fld>
            <a:endParaRPr lang="en-GB"/>
          </a:p>
        </p:txBody>
      </p:sp>
    </p:spTree>
    <p:extLst>
      <p:ext uri="{BB962C8B-B14F-4D97-AF65-F5344CB8AC3E}">
        <p14:creationId xmlns:p14="http://schemas.microsoft.com/office/powerpoint/2010/main" val="2059908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6E05FC3-0EDA-446B-BE88-8100C4F84FF9}" type="datetimeFigureOut">
              <a:rPr lang="en-GB" smtClean="0"/>
              <a:t>26/07/2016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BD1AB1-1322-4F28-B1EC-2C8BFC7BD50C}" type="slidenum">
              <a:rPr lang="en-GB" smtClean="0"/>
              <a:t>‹#›</a:t>
            </a:fld>
            <a:endParaRPr lang="en-GB"/>
          </a:p>
        </p:txBody>
      </p:sp>
    </p:spTree>
    <p:extLst>
      <p:ext uri="{BB962C8B-B14F-4D97-AF65-F5344CB8AC3E}">
        <p14:creationId xmlns:p14="http://schemas.microsoft.com/office/powerpoint/2010/main" val="4050814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E05FC3-0EDA-446B-BE88-8100C4F84FF9}" type="datetimeFigureOut">
              <a:rPr lang="en-GB" smtClean="0"/>
              <a:t>26/07/2016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BD1AB1-1322-4F28-B1EC-2C8BFC7BD50C}" type="slidenum">
              <a:rPr lang="en-GB" smtClean="0"/>
              <a:t>‹#›</a:t>
            </a:fld>
            <a:endParaRPr lang="en-GB"/>
          </a:p>
        </p:txBody>
      </p:sp>
    </p:spTree>
    <p:extLst>
      <p:ext uri="{BB962C8B-B14F-4D97-AF65-F5344CB8AC3E}">
        <p14:creationId xmlns:p14="http://schemas.microsoft.com/office/powerpoint/2010/main" val="2672959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6E05FC3-0EDA-446B-BE88-8100C4F84FF9}" type="datetimeFigureOut">
              <a:rPr lang="en-GB" smtClean="0"/>
              <a:t>26/07/2016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BD1AB1-1322-4F28-B1EC-2C8BFC7BD50C}" type="slidenum">
              <a:rPr lang="en-GB" smtClean="0"/>
              <a:t>‹#›</a:t>
            </a:fld>
            <a:endParaRPr lang="en-GB"/>
          </a:p>
        </p:txBody>
      </p:sp>
    </p:spTree>
    <p:extLst>
      <p:ext uri="{BB962C8B-B14F-4D97-AF65-F5344CB8AC3E}">
        <p14:creationId xmlns:p14="http://schemas.microsoft.com/office/powerpoint/2010/main" val="191898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6E05FC3-0EDA-446B-BE88-8100C4F84FF9}" type="datetimeFigureOut">
              <a:rPr lang="en-GB" smtClean="0"/>
              <a:t>26/07/2016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2BD1AB1-1322-4F28-B1EC-2C8BFC7BD50C}" type="slidenum">
              <a:rPr lang="en-GB" smtClean="0"/>
              <a:t>‹#›</a:t>
            </a:fld>
            <a:endParaRPr lang="en-GB"/>
          </a:p>
        </p:txBody>
      </p:sp>
    </p:spTree>
    <p:extLst>
      <p:ext uri="{BB962C8B-B14F-4D97-AF65-F5344CB8AC3E}">
        <p14:creationId xmlns:p14="http://schemas.microsoft.com/office/powerpoint/2010/main" val="1096004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6E05FC3-0EDA-446B-BE88-8100C4F84FF9}" type="datetimeFigureOut">
              <a:rPr lang="en-GB" smtClean="0"/>
              <a:t>26/07/2016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2BD1AB1-1322-4F28-B1EC-2C8BFC7BD50C}" type="slidenum">
              <a:rPr lang="en-GB" smtClean="0"/>
              <a:t>‹#›</a:t>
            </a:fld>
            <a:endParaRPr lang="en-GB"/>
          </a:p>
        </p:txBody>
      </p:sp>
    </p:spTree>
    <p:extLst>
      <p:ext uri="{BB962C8B-B14F-4D97-AF65-F5344CB8AC3E}">
        <p14:creationId xmlns:p14="http://schemas.microsoft.com/office/powerpoint/2010/main" val="801066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E05FC3-0EDA-446B-BE88-8100C4F84FF9}" type="datetimeFigureOut">
              <a:rPr lang="en-GB" smtClean="0"/>
              <a:t>26/07/2016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2BD1AB1-1322-4F28-B1EC-2C8BFC7BD50C}" type="slidenum">
              <a:rPr lang="en-GB" smtClean="0"/>
              <a:t>‹#›</a:t>
            </a:fld>
            <a:endParaRPr lang="en-GB"/>
          </a:p>
        </p:txBody>
      </p:sp>
    </p:spTree>
    <p:extLst>
      <p:ext uri="{BB962C8B-B14F-4D97-AF65-F5344CB8AC3E}">
        <p14:creationId xmlns:p14="http://schemas.microsoft.com/office/powerpoint/2010/main" val="3990164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E05FC3-0EDA-446B-BE88-8100C4F84FF9}" type="datetimeFigureOut">
              <a:rPr lang="en-GB" smtClean="0"/>
              <a:t>26/07/2016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BD1AB1-1322-4F28-B1EC-2C8BFC7BD50C}" type="slidenum">
              <a:rPr lang="en-GB" smtClean="0"/>
              <a:t>‹#›</a:t>
            </a:fld>
            <a:endParaRPr lang="en-GB"/>
          </a:p>
        </p:txBody>
      </p:sp>
    </p:spTree>
    <p:extLst>
      <p:ext uri="{BB962C8B-B14F-4D97-AF65-F5344CB8AC3E}">
        <p14:creationId xmlns:p14="http://schemas.microsoft.com/office/powerpoint/2010/main" val="496627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E05FC3-0EDA-446B-BE88-8100C4F84FF9}" type="datetimeFigureOut">
              <a:rPr lang="en-GB" smtClean="0"/>
              <a:t>26/07/2016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BD1AB1-1322-4F28-B1EC-2C8BFC7BD50C}" type="slidenum">
              <a:rPr lang="en-GB" smtClean="0"/>
              <a:t>‹#›</a:t>
            </a:fld>
            <a:endParaRPr lang="en-GB"/>
          </a:p>
        </p:txBody>
      </p:sp>
    </p:spTree>
    <p:extLst>
      <p:ext uri="{BB962C8B-B14F-4D97-AF65-F5344CB8AC3E}">
        <p14:creationId xmlns:p14="http://schemas.microsoft.com/office/powerpoint/2010/main" val="776956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6E05FC3-0EDA-446B-BE88-8100C4F84FF9}" type="datetimeFigureOut">
              <a:rPr lang="en-GB" smtClean="0"/>
              <a:t>26/07/2016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BD1AB1-1322-4F28-B1EC-2C8BFC7BD50C}" type="slidenum">
              <a:rPr lang="en-GB" smtClean="0"/>
              <a:t>‹#›</a:t>
            </a:fld>
            <a:endParaRPr lang="en-GB"/>
          </a:p>
        </p:txBody>
      </p:sp>
    </p:spTree>
    <p:extLst>
      <p:ext uri="{BB962C8B-B14F-4D97-AF65-F5344CB8AC3E}">
        <p14:creationId xmlns:p14="http://schemas.microsoft.com/office/powerpoint/2010/main" val="1068572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6E05FC3-0EDA-446B-BE88-8100C4F84FF9}" type="datetimeFigureOut">
              <a:rPr lang="en-GB" smtClean="0"/>
              <a:t>26/07/2016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BD1AB1-1322-4F28-B1EC-2C8BFC7BD50C}" type="slidenum">
              <a:rPr lang="en-GB" smtClean="0"/>
              <a:t>‹#›</a:t>
            </a:fld>
            <a:endParaRPr lang="en-GB"/>
          </a:p>
        </p:txBody>
      </p:sp>
    </p:spTree>
    <p:extLst>
      <p:ext uri="{BB962C8B-B14F-4D97-AF65-F5344CB8AC3E}">
        <p14:creationId xmlns:p14="http://schemas.microsoft.com/office/powerpoint/2010/main" val="834254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E05FC3-0EDA-446B-BE88-8100C4F84FF9}" type="datetimeFigureOut">
              <a:rPr lang="en-GB" smtClean="0"/>
              <a:t>26/07/2016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BD1AB1-1322-4F28-B1EC-2C8BFC7BD50C}" type="slidenum">
              <a:rPr lang="en-GB" smtClean="0"/>
              <a:t>‹#›</a:t>
            </a:fld>
            <a:endParaRPr lang="en-GB"/>
          </a:p>
        </p:txBody>
      </p:sp>
    </p:spTree>
    <p:extLst>
      <p:ext uri="{BB962C8B-B14F-4D97-AF65-F5344CB8AC3E}">
        <p14:creationId xmlns:p14="http://schemas.microsoft.com/office/powerpoint/2010/main" val="2767572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png"/><Relationship Id="rId9"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emf"/></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jpg"/><Relationship Id="rId3" Type="http://schemas.openxmlformats.org/officeDocument/2006/relationships/image" Target="../media/image24.jpeg"/><Relationship Id="rId7" Type="http://schemas.openxmlformats.org/officeDocument/2006/relationships/image" Target="../media/image28.jpeg"/><Relationship Id="rId12" Type="http://schemas.openxmlformats.org/officeDocument/2006/relationships/image" Target="../media/image33.jpg"/><Relationship Id="rId2" Type="http://schemas.openxmlformats.org/officeDocument/2006/relationships/notesSlide" Target="../notesSlides/notesSlide13.xml"/><Relationship Id="rId16"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32.jpg"/><Relationship Id="rId5" Type="http://schemas.openxmlformats.org/officeDocument/2006/relationships/image" Target="../media/image26.jpeg"/><Relationship Id="rId15" Type="http://schemas.openxmlformats.org/officeDocument/2006/relationships/image" Target="../media/image3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jpeg"/><Relationship Id="rId7"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0.png"/><Relationship Id="rId4" Type="http://schemas.openxmlformats.org/officeDocument/2006/relationships/image" Target="../media/image39.tiff"/></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5.tiff"/></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9.tif"/><Relationship Id="rId5" Type="http://schemas.openxmlformats.org/officeDocument/2006/relationships/image" Target="../media/image58.png"/><Relationship Id="rId4" Type="http://schemas.openxmlformats.org/officeDocument/2006/relationships/image" Target="../media/image57.jpeg"/></Relationships>
</file>

<file path=ppt/slides/_rels/slide22.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hyperlink" Target="http://www.bing.com/images/search?q=london+transport+museum+logo&amp;view=detailv2&amp;&amp;id=88A5B100A30919E46BFBE1BDD6A3E8809509B2BA&amp;selectedIndex=0&amp;ccid=7cPVJsHB&amp;simid=608016350385407165&amp;thid=OIP.Medc3d526c1c1fbdf025e63d3d277c5f7o0" TargetMode="External"/><Relationship Id="rId7" Type="http://schemas.openxmlformats.org/officeDocument/2006/relationships/hyperlink" Target="http://www.bing.com/images/search?q=the+national+trust&amp;view=detailv2&amp;&amp;id=E03292773CFFF69680C761480DC1E7E0EB50FC51&amp;selectedIndex=3&amp;ccid=Hzfa9j9m&amp;simid=608035570367137948&amp;thid=OIP.M1f37daf63f6668d976404009b0f558a8o0"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62.jpeg"/><Relationship Id="rId11" Type="http://schemas.openxmlformats.org/officeDocument/2006/relationships/image" Target="../media/image66.jpg"/><Relationship Id="rId5" Type="http://schemas.openxmlformats.org/officeDocument/2006/relationships/hyperlink" Target="http://www.bing.com/images/search?q=national+museum+of+scotland+logo&amp;view=detailv2&amp;&amp;id=0665AA4961550B580F458F353AD26349D75954B5&amp;selectedIndex=6&amp;ccid=IvzOZnaF&amp;simid=607987419481311139&amp;thid=OIP.M22fcce667685924ab1b62265648f5014o0" TargetMode="External"/><Relationship Id="rId10" Type="http://schemas.openxmlformats.org/officeDocument/2006/relationships/image" Target="../media/image65.jpg"/><Relationship Id="rId4" Type="http://schemas.openxmlformats.org/officeDocument/2006/relationships/image" Target="../media/image61.jpeg"/><Relationship Id="rId9" Type="http://schemas.openxmlformats.org/officeDocument/2006/relationships/image" Target="../media/image64.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mailto:enquiries@agtrust.org.uk"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jpeg"/><Relationship Id="rId7" Type="http://schemas.openxmlformats.org/officeDocument/2006/relationships/image" Target="../media/image72.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71.png"/><Relationship Id="rId5" Type="http://schemas.openxmlformats.org/officeDocument/2006/relationships/image" Target="../media/image70.jpeg"/><Relationship Id="rId10" Type="http://schemas.openxmlformats.org/officeDocument/2006/relationships/image" Target="../media/image75.png"/><Relationship Id="rId4" Type="http://schemas.openxmlformats.org/officeDocument/2006/relationships/image" Target="../media/image69.jpeg"/><Relationship Id="rId9" Type="http://schemas.openxmlformats.org/officeDocument/2006/relationships/image" Target="../media/image74.png"/></Relationships>
</file>

<file path=ppt/slides/_rels/slide2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2927" y="2015772"/>
            <a:ext cx="9144000" cy="1042583"/>
          </a:xfrm>
        </p:spPr>
        <p:txBody>
          <a:bodyPr/>
          <a:lstStyle/>
          <a:p>
            <a:r>
              <a:rPr lang="en-GB" b="1" dirty="0">
                <a:solidFill>
                  <a:schemeClr val="accent6">
                    <a:lumMod val="75000"/>
                  </a:schemeClr>
                </a:solidFill>
                <a:latin typeface="Calibri" panose="020F0502020204030204" pitchFamily="34" charset="0"/>
              </a:rPr>
              <a:t>THE ALFRED GILLETT TRUST</a:t>
            </a:r>
          </a:p>
        </p:txBody>
      </p:sp>
      <p:sp>
        <p:nvSpPr>
          <p:cNvPr id="3" name="Subtitle 2"/>
          <p:cNvSpPr>
            <a:spLocks noGrp="1"/>
          </p:cNvSpPr>
          <p:nvPr>
            <p:ph type="subTitle" idx="1"/>
          </p:nvPr>
        </p:nvSpPr>
        <p:spPr>
          <a:xfrm>
            <a:off x="3234539" y="3144447"/>
            <a:ext cx="4947139" cy="1655762"/>
          </a:xfrm>
        </p:spPr>
        <p:txBody>
          <a:bodyPr>
            <a:noAutofit/>
          </a:bodyPr>
          <a:lstStyle/>
          <a:p>
            <a:r>
              <a:rPr lang="en-GB" sz="5400" b="1" dirty="0">
                <a:solidFill>
                  <a:srgbClr val="92D050"/>
                </a:solidFill>
                <a:latin typeface="+mj-lt"/>
              </a:rPr>
              <a:t>BRAND DESIGN </a:t>
            </a:r>
          </a:p>
          <a:p>
            <a:r>
              <a:rPr lang="en-GB" sz="5400" b="1" dirty="0">
                <a:solidFill>
                  <a:srgbClr val="92D050"/>
                </a:solidFill>
                <a:latin typeface="+mj-lt"/>
              </a:rPr>
              <a:t>COMPETITION </a:t>
            </a:r>
          </a:p>
        </p:txBody>
      </p:sp>
      <p:pic>
        <p:nvPicPr>
          <p:cNvPr id="4" name="Picture 3" descr="F:\Trust &amp; Administration\Logo &amp; Branding\AGT Logo small.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525" y="312738"/>
            <a:ext cx="1564103" cy="1572333"/>
          </a:xfrm>
          <a:prstGeom prst="rect">
            <a:avLst/>
          </a:prstGeom>
          <a:noFill/>
          <a:ln>
            <a:noFill/>
          </a:ln>
        </p:spPr>
      </p:pic>
      <p:pic>
        <p:nvPicPr>
          <p:cNvPr id="5" name="Picture 4" descr="Clarks Shoes, 1932"/>
          <p:cNvPicPr/>
          <p:nvPr/>
        </p:nvPicPr>
        <p:blipFill>
          <a:blip r:embed="rId4">
            <a:extLst>
              <a:ext uri="{28A0092B-C50C-407E-A947-70E740481C1C}">
                <a14:useLocalDpi xmlns:a14="http://schemas.microsoft.com/office/drawing/2010/main" val="0"/>
              </a:ext>
            </a:extLst>
          </a:blip>
          <a:srcRect/>
          <a:stretch>
            <a:fillRect/>
          </a:stretch>
        </p:blipFill>
        <p:spPr bwMode="auto">
          <a:xfrm>
            <a:off x="644525" y="3491707"/>
            <a:ext cx="2248451" cy="3032999"/>
          </a:xfrm>
          <a:prstGeom prst="rect">
            <a:avLst/>
          </a:prstGeom>
          <a:noFill/>
          <a:ln>
            <a:noFill/>
          </a:ln>
          <a:effectLst/>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40160" r="26093"/>
          <a:stretch/>
        </p:blipFill>
        <p:spPr>
          <a:xfrm>
            <a:off x="7774897" y="4224059"/>
            <a:ext cx="4262204" cy="2300647"/>
          </a:xfrm>
          <a:prstGeom prst="rect">
            <a:avLst/>
          </a:prstGeom>
        </p:spPr>
      </p:pic>
    </p:spTree>
    <p:extLst>
      <p:ext uri="{BB962C8B-B14F-4D97-AF65-F5344CB8AC3E}">
        <p14:creationId xmlns:p14="http://schemas.microsoft.com/office/powerpoint/2010/main" val="3567307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lumMod val="75000"/>
                  </a:schemeClr>
                </a:solidFill>
                <a:latin typeface="+mn-lt"/>
              </a:rPr>
              <a:t>PLAN OF WHAT’S TO COME</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8464" t="22339" r="19667" b="1661"/>
          <a:stretch/>
        </p:blipFill>
        <p:spPr>
          <a:xfrm>
            <a:off x="8230870" y="365125"/>
            <a:ext cx="3718204" cy="2621280"/>
          </a:xfrm>
          <a:prstGeom prst="rect">
            <a:avLst/>
          </a:prstGeom>
          <a:scene3d>
            <a:camera prst="orthographicFront"/>
            <a:lightRig rig="threePt" dir="t"/>
          </a:scene3d>
          <a:sp3d z="76200"/>
        </p:spPr>
      </p:pic>
      <p:sp>
        <p:nvSpPr>
          <p:cNvPr id="3" name="Content Placeholder 2"/>
          <p:cNvSpPr>
            <a:spLocks noGrp="1"/>
          </p:cNvSpPr>
          <p:nvPr>
            <p:ph idx="1"/>
          </p:nvPr>
        </p:nvSpPr>
        <p:spPr>
          <a:xfrm>
            <a:off x="4913088" y="2190626"/>
            <a:ext cx="5623560" cy="4026216"/>
          </a:xfrm>
        </p:spPr>
        <p:txBody>
          <a:bodyPr>
            <a:normAutofit/>
          </a:bodyPr>
          <a:lstStyle/>
          <a:p>
            <a:pPr>
              <a:buClr>
                <a:srgbClr val="00FF00"/>
              </a:buClr>
            </a:pPr>
            <a:r>
              <a:rPr lang="en-GB" dirty="0"/>
              <a:t>Who we are</a:t>
            </a:r>
          </a:p>
          <a:p>
            <a:pPr>
              <a:buClr>
                <a:srgbClr val="00FF00"/>
              </a:buClr>
            </a:pPr>
            <a:r>
              <a:rPr lang="en-GB" dirty="0"/>
              <a:t>What we do</a:t>
            </a:r>
          </a:p>
          <a:p>
            <a:pPr>
              <a:buClr>
                <a:srgbClr val="00FF00"/>
              </a:buClr>
            </a:pPr>
            <a:r>
              <a:rPr lang="en-GB" dirty="0"/>
              <a:t>Brand development</a:t>
            </a:r>
          </a:p>
          <a:p>
            <a:pPr>
              <a:buClr>
                <a:srgbClr val="00FF00"/>
              </a:buClr>
            </a:pPr>
            <a:r>
              <a:rPr lang="en-GB" dirty="0"/>
              <a:t>The Brief</a:t>
            </a:r>
          </a:p>
          <a:p>
            <a:pPr>
              <a:buClr>
                <a:srgbClr val="00FF00"/>
              </a:buClr>
            </a:pPr>
            <a:r>
              <a:rPr lang="en-GB" dirty="0"/>
              <a:t>Insight into Clarks branding through their point of sale collection</a:t>
            </a:r>
          </a:p>
          <a:p>
            <a:pPr>
              <a:buClr>
                <a:srgbClr val="00FF00"/>
              </a:buClr>
            </a:pPr>
            <a:r>
              <a:rPr lang="en-GB" dirty="0"/>
              <a:t>Our current branding</a:t>
            </a:r>
          </a:p>
          <a:p>
            <a:pPr>
              <a:buClr>
                <a:srgbClr val="00FF00"/>
              </a:buClr>
            </a:pPr>
            <a:r>
              <a:rPr lang="en-GB" dirty="0"/>
              <a:t>What we like</a:t>
            </a:r>
          </a:p>
          <a:p>
            <a:pPr>
              <a:buClr>
                <a:srgbClr val="00FF00"/>
              </a:buClr>
            </a:pPr>
            <a:endParaRPr lang="en-GB" dirty="0"/>
          </a:p>
          <a:p>
            <a:pPr>
              <a:buClr>
                <a:srgbClr val="00FF00"/>
              </a:buClr>
            </a:pPr>
            <a:endParaRPr lang="en-GB" dirty="0"/>
          </a:p>
          <a:p>
            <a:pPr>
              <a:buClr>
                <a:srgbClr val="00FF00"/>
              </a:buClr>
            </a:pPr>
            <a:endParaRPr lang="en-GB" dirty="0"/>
          </a:p>
          <a:p>
            <a:pPr>
              <a:buClr>
                <a:srgbClr val="00FF00"/>
              </a:buClr>
            </a:pPr>
            <a:endParaRPr lang="en-GB" dirty="0"/>
          </a:p>
          <a:p>
            <a:pPr>
              <a:buClr>
                <a:srgbClr val="00FF00"/>
              </a:buClr>
            </a:pPr>
            <a:endParaRPr lang="en-GB" dirty="0"/>
          </a:p>
        </p:txBody>
      </p:sp>
      <p:pic>
        <p:nvPicPr>
          <p:cNvPr id="4" name="Picture 3"/>
          <p:cNvPicPr>
            <a:picLocks noChangeAspect="1"/>
          </p:cNvPicPr>
          <p:nvPr/>
        </p:nvPicPr>
        <p:blipFill>
          <a:blip r:embed="rId4"/>
          <a:stretch>
            <a:fillRect/>
          </a:stretch>
        </p:blipFill>
        <p:spPr>
          <a:xfrm>
            <a:off x="838200" y="1295614"/>
            <a:ext cx="3737982" cy="5405927"/>
          </a:xfrm>
          <a:prstGeom prst="rect">
            <a:avLst/>
          </a:prstGeom>
        </p:spPr>
      </p:pic>
    </p:spTree>
    <p:extLst>
      <p:ext uri="{BB962C8B-B14F-4D97-AF65-F5344CB8AC3E}">
        <p14:creationId xmlns:p14="http://schemas.microsoft.com/office/powerpoint/2010/main" val="86783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005" y="727829"/>
            <a:ext cx="2969911" cy="827473"/>
          </a:xfrm>
        </p:spPr>
        <p:txBody>
          <a:bodyPr>
            <a:normAutofit/>
          </a:bodyPr>
          <a:lstStyle/>
          <a:p>
            <a:r>
              <a:rPr lang="en-GB" sz="4800" b="1" dirty="0">
                <a:solidFill>
                  <a:schemeClr val="accent6">
                    <a:lumMod val="75000"/>
                  </a:schemeClr>
                </a:solidFill>
                <a:latin typeface="+mn-lt"/>
              </a:rPr>
              <a:t>ABOUT US</a:t>
            </a:r>
          </a:p>
        </p:txBody>
      </p:sp>
      <p:sp>
        <p:nvSpPr>
          <p:cNvPr id="3" name="Content Placeholder 2"/>
          <p:cNvSpPr>
            <a:spLocks noGrp="1"/>
          </p:cNvSpPr>
          <p:nvPr>
            <p:ph idx="1"/>
          </p:nvPr>
        </p:nvSpPr>
        <p:spPr>
          <a:xfrm>
            <a:off x="2989005" y="1725846"/>
            <a:ext cx="3220949" cy="957767"/>
          </a:xfrm>
        </p:spPr>
        <p:txBody>
          <a:bodyPr>
            <a:normAutofit lnSpcReduction="10000"/>
          </a:bodyPr>
          <a:lstStyle/>
          <a:p>
            <a:pPr marL="0" indent="0">
              <a:buNone/>
            </a:pPr>
            <a:r>
              <a:rPr lang="en-GB" b="1" dirty="0"/>
              <a:t>WHO ARE WE?</a:t>
            </a:r>
          </a:p>
          <a:p>
            <a:pPr marL="0" indent="0">
              <a:buNone/>
            </a:pPr>
            <a:r>
              <a:rPr lang="en-GB" b="1" dirty="0"/>
              <a:t>WHAT DO WE DO?</a:t>
            </a:r>
          </a:p>
          <a:p>
            <a:pPr marL="0" indent="0">
              <a:buNone/>
            </a:pPr>
            <a:endParaRPr lang="en-GB" b="1" dirty="0"/>
          </a:p>
          <a:p>
            <a:pPr marL="0" indent="0">
              <a:buNone/>
            </a:pPr>
            <a:endParaRPr lang="en-GB" b="1"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21258" r="26503"/>
          <a:stretch/>
        </p:blipFill>
        <p:spPr>
          <a:xfrm>
            <a:off x="622212" y="2854158"/>
            <a:ext cx="2366793" cy="1690459"/>
          </a:xfrm>
          <a:prstGeom prst="rect">
            <a:avLst/>
          </a:prstGeom>
        </p:spPr>
      </p:pic>
      <p:pic>
        <p:nvPicPr>
          <p:cNvPr id="9" name="Picture 8"/>
          <p:cNvPicPr>
            <a:picLocks noChangeAspect="1"/>
          </p:cNvPicPr>
          <p:nvPr/>
        </p:nvPicPr>
        <p:blipFill>
          <a:blip r:embed="rId4"/>
          <a:stretch>
            <a:fillRect/>
          </a:stretch>
        </p:blipFill>
        <p:spPr>
          <a:xfrm>
            <a:off x="622212" y="740904"/>
            <a:ext cx="1903052" cy="1903052"/>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5417" t="19677" r="25833"/>
          <a:stretch/>
        </p:blipFill>
        <p:spPr>
          <a:xfrm>
            <a:off x="5878325" y="724243"/>
            <a:ext cx="2514600" cy="1958588"/>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0442" y="740904"/>
            <a:ext cx="3030429" cy="2272822"/>
          </a:xfrm>
          <a:prstGeom prst="rect">
            <a:avLst/>
          </a:prstGeom>
        </p:spPr>
      </p:pic>
      <p:pic>
        <p:nvPicPr>
          <p:cNvPr id="12" name="Picture 11"/>
          <p:cNvPicPr>
            <a:picLocks noChangeAspect="1"/>
          </p:cNvPicPr>
          <p:nvPr/>
        </p:nvPicPr>
        <p:blipFill rotWithShape="1">
          <a:blip r:embed="rId7">
            <a:extLst>
              <a:ext uri="{28A0092B-C50C-407E-A947-70E740481C1C}">
                <a14:useLocalDpi xmlns:a14="http://schemas.microsoft.com/office/drawing/2010/main" val="0"/>
              </a:ext>
            </a:extLst>
          </a:blip>
          <a:srcRect t="19901" r="11027"/>
          <a:stretch/>
        </p:blipFill>
        <p:spPr>
          <a:xfrm>
            <a:off x="622212" y="4715162"/>
            <a:ext cx="2672691" cy="1804589"/>
          </a:xfrm>
          <a:prstGeom prst="rect">
            <a:avLst/>
          </a:prstGeom>
        </p:spPr>
      </p:pic>
      <p:pic>
        <p:nvPicPr>
          <p:cNvPr id="13" name="Picture 12"/>
          <p:cNvPicPr>
            <a:picLocks noChangeAspect="1"/>
          </p:cNvPicPr>
          <p:nvPr/>
        </p:nvPicPr>
        <p:blipFill rotWithShape="1">
          <a:blip r:embed="rId8">
            <a:extLst>
              <a:ext uri="{28A0092B-C50C-407E-A947-70E740481C1C}">
                <a14:useLocalDpi xmlns:a14="http://schemas.microsoft.com/office/drawing/2010/main" val="0"/>
              </a:ext>
            </a:extLst>
          </a:blip>
          <a:srcRect l="6666" t="5380" r="8772" b="24270"/>
          <a:stretch/>
        </p:blipFill>
        <p:spPr>
          <a:xfrm>
            <a:off x="3511302" y="3184270"/>
            <a:ext cx="5345752" cy="3335481"/>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73452" y="3184270"/>
            <a:ext cx="2583363" cy="3335481"/>
          </a:xfrm>
          <a:prstGeom prst="rect">
            <a:avLst/>
          </a:prstGeom>
        </p:spPr>
      </p:pic>
    </p:spTree>
    <p:extLst>
      <p:ext uri="{BB962C8B-B14F-4D97-AF65-F5344CB8AC3E}">
        <p14:creationId xmlns:p14="http://schemas.microsoft.com/office/powerpoint/2010/main" val="608968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lumMod val="75000"/>
                  </a:schemeClr>
                </a:solidFill>
                <a:latin typeface="+mn-lt"/>
              </a:rPr>
              <a:t>ABOUT US</a:t>
            </a:r>
          </a:p>
        </p:txBody>
      </p:sp>
      <p:sp>
        <p:nvSpPr>
          <p:cNvPr id="3" name="Content Placeholder 2"/>
          <p:cNvSpPr>
            <a:spLocks noGrp="1"/>
          </p:cNvSpPr>
          <p:nvPr>
            <p:ph idx="1"/>
          </p:nvPr>
        </p:nvSpPr>
        <p:spPr>
          <a:xfrm>
            <a:off x="838200" y="1825625"/>
            <a:ext cx="4413738" cy="4351338"/>
          </a:xfrm>
        </p:spPr>
        <p:txBody>
          <a:bodyPr>
            <a:normAutofit/>
          </a:bodyPr>
          <a:lstStyle/>
          <a:p>
            <a:pPr marL="0" indent="0">
              <a:buClr>
                <a:srgbClr val="00FF00"/>
              </a:buClr>
              <a:buNone/>
            </a:pPr>
            <a:r>
              <a:rPr lang="en-GB" b="1" u="sng" dirty="0"/>
              <a:t>THE COLLECTIONS: </a:t>
            </a:r>
          </a:p>
          <a:p>
            <a:pPr marL="0" indent="0">
              <a:buNone/>
            </a:pPr>
            <a:r>
              <a:rPr lang="en-GB" dirty="0"/>
              <a:t>FAMILY AND BUSINESS –</a:t>
            </a:r>
          </a:p>
          <a:p>
            <a:pPr marL="0" indent="0">
              <a:buNone/>
            </a:pPr>
            <a:r>
              <a:rPr lang="en-GB" dirty="0"/>
              <a:t>Photographs, fossils, artwork, furniture, costume, audio visual, point of sale, shoe catalogues, historic shoes, shoe making machinery,</a:t>
            </a:r>
          </a:p>
        </p:txBody>
      </p:sp>
      <p:pic>
        <p:nvPicPr>
          <p:cNvPr id="5" name="Picture 4"/>
          <p:cNvPicPr>
            <a:picLocks noChangeAspect="1"/>
          </p:cNvPicPr>
          <p:nvPr/>
        </p:nvPicPr>
        <p:blipFill>
          <a:blip r:embed="rId3"/>
          <a:stretch>
            <a:fillRect/>
          </a:stretch>
        </p:blipFill>
        <p:spPr>
          <a:xfrm>
            <a:off x="5251938" y="3473960"/>
            <a:ext cx="6712278" cy="2548349"/>
          </a:xfrm>
          <a:prstGeom prst="rect">
            <a:avLst/>
          </a:prstGeom>
        </p:spPr>
      </p:pic>
    </p:spTree>
    <p:extLst>
      <p:ext uri="{BB962C8B-B14F-4D97-AF65-F5344CB8AC3E}">
        <p14:creationId xmlns:p14="http://schemas.microsoft.com/office/powerpoint/2010/main" val="1420014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lumMod val="75000"/>
                  </a:schemeClr>
                </a:solidFill>
                <a:latin typeface="+mn-lt"/>
              </a:rPr>
              <a:t>OUR MISSION</a:t>
            </a:r>
          </a:p>
        </p:txBody>
      </p:sp>
      <p:sp>
        <p:nvSpPr>
          <p:cNvPr id="3" name="Content Placeholder 2"/>
          <p:cNvSpPr>
            <a:spLocks noGrp="1"/>
          </p:cNvSpPr>
          <p:nvPr>
            <p:ph idx="1"/>
          </p:nvPr>
        </p:nvSpPr>
        <p:spPr>
          <a:xfrm>
            <a:off x="719528" y="1690688"/>
            <a:ext cx="4884102" cy="4477849"/>
          </a:xfrm>
        </p:spPr>
        <p:txBody>
          <a:bodyPr>
            <a:normAutofit/>
          </a:bodyPr>
          <a:lstStyle/>
          <a:p>
            <a:pPr marL="0" indent="0">
              <a:buClr>
                <a:srgbClr val="00FFCC"/>
              </a:buClr>
              <a:buNone/>
            </a:pPr>
            <a:r>
              <a:rPr lang="en-GB" dirty="0"/>
              <a:t>Our Mission is to share the rich history of Street’s shoe industry, demonstrating the principles of</a:t>
            </a:r>
            <a:r>
              <a:rPr lang="en-GB" b="1" dirty="0"/>
              <a:t> </a:t>
            </a:r>
            <a:r>
              <a:rPr lang="en-GB" sz="3600" b="1" dirty="0">
                <a:solidFill>
                  <a:srgbClr val="7030A0"/>
                </a:solidFill>
              </a:rPr>
              <a:t>stewardship, integrity and community-mindedness</a:t>
            </a:r>
            <a:r>
              <a:rPr lang="en-GB" dirty="0"/>
              <a:t>, upon which the collection was founded, and inspiring the next generation of creators, thinkers and innovators.</a:t>
            </a:r>
          </a:p>
          <a:p>
            <a:pPr marL="0" indent="0">
              <a:buClr>
                <a:srgbClr val="00FFCC"/>
              </a:buClr>
              <a:buNone/>
            </a:pPr>
            <a:endParaRPr lang="en-GB" dirty="0"/>
          </a:p>
          <a:p>
            <a:pPr marL="0" indent="0">
              <a:buClr>
                <a:srgbClr val="00FFCC"/>
              </a:buClr>
              <a:buNone/>
            </a:pPr>
            <a:endParaRPr lang="en-GB" dirty="0"/>
          </a:p>
        </p:txBody>
      </p:sp>
      <p:pic>
        <p:nvPicPr>
          <p:cNvPr id="6" name="Picture 4" descr="https://alfredgilletttrust.files.wordpress.com/2014/11/collecting-for-belgian-refugees-box-181.jpg?w=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4259" y="1852613"/>
            <a:ext cx="6102859" cy="3844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34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lumMod val="75000"/>
                  </a:schemeClr>
                </a:solidFill>
                <a:latin typeface="+mn-lt"/>
              </a:rPr>
              <a:t>OUR VISION</a:t>
            </a:r>
          </a:p>
        </p:txBody>
      </p:sp>
      <p:sp>
        <p:nvSpPr>
          <p:cNvPr id="3" name="Content Placeholder 2"/>
          <p:cNvSpPr>
            <a:spLocks noGrp="1"/>
          </p:cNvSpPr>
          <p:nvPr>
            <p:ph idx="1"/>
          </p:nvPr>
        </p:nvSpPr>
        <p:spPr>
          <a:xfrm>
            <a:off x="4830081" y="2475439"/>
            <a:ext cx="6721839" cy="2074809"/>
          </a:xfrm>
        </p:spPr>
        <p:txBody>
          <a:bodyPr>
            <a:normAutofit/>
          </a:bodyPr>
          <a:lstStyle/>
          <a:p>
            <a:pPr marL="0" indent="0">
              <a:buClr>
                <a:srgbClr val="00FFCC"/>
              </a:buClr>
              <a:buNone/>
            </a:pPr>
            <a:r>
              <a:rPr lang="en-GB" dirty="0"/>
              <a:t>Our Vision is to</a:t>
            </a:r>
            <a:r>
              <a:rPr lang="en-GB" sz="3600" dirty="0">
                <a:solidFill>
                  <a:srgbClr val="7030A0"/>
                </a:solidFill>
              </a:rPr>
              <a:t> </a:t>
            </a:r>
            <a:r>
              <a:rPr lang="en-GB" sz="3600" b="1" dirty="0">
                <a:solidFill>
                  <a:srgbClr val="7030A0"/>
                </a:solidFill>
              </a:rPr>
              <a:t>inform</a:t>
            </a:r>
            <a:r>
              <a:rPr lang="en-GB" sz="3600" dirty="0">
                <a:solidFill>
                  <a:srgbClr val="7030A0"/>
                </a:solidFill>
              </a:rPr>
              <a:t> </a:t>
            </a:r>
            <a:r>
              <a:rPr lang="en-GB" dirty="0"/>
              <a:t>and</a:t>
            </a:r>
            <a:r>
              <a:rPr lang="en-GB" sz="3600" dirty="0">
                <a:solidFill>
                  <a:srgbClr val="7030A0"/>
                </a:solidFill>
              </a:rPr>
              <a:t> </a:t>
            </a:r>
            <a:r>
              <a:rPr lang="en-GB" sz="3600" b="1" dirty="0">
                <a:solidFill>
                  <a:srgbClr val="7030A0"/>
                </a:solidFill>
              </a:rPr>
              <a:t>inspire</a:t>
            </a:r>
            <a:r>
              <a:rPr lang="en-GB" sz="3600" dirty="0">
                <a:solidFill>
                  <a:srgbClr val="7030A0"/>
                </a:solidFill>
              </a:rPr>
              <a:t> </a:t>
            </a:r>
            <a:r>
              <a:rPr lang="en-GB" dirty="0"/>
              <a:t>the public by </a:t>
            </a:r>
            <a:r>
              <a:rPr lang="en-GB" sz="3600" b="1" dirty="0">
                <a:solidFill>
                  <a:srgbClr val="7030A0"/>
                </a:solidFill>
              </a:rPr>
              <a:t>sharing</a:t>
            </a:r>
            <a:r>
              <a:rPr lang="en-GB" b="1" dirty="0"/>
              <a:t> </a:t>
            </a:r>
            <a:r>
              <a:rPr lang="en-GB" dirty="0"/>
              <a:t>the cultural history of shoemaking. </a:t>
            </a:r>
          </a:p>
          <a:p>
            <a:pPr marL="0" indent="0">
              <a:buClr>
                <a:srgbClr val="00FFCC"/>
              </a:buClr>
              <a:buNone/>
            </a:pPr>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347976"/>
            <a:ext cx="3575642" cy="5270181"/>
          </a:xfrm>
          <a:prstGeom prst="rect">
            <a:avLst/>
          </a:prstGeom>
        </p:spPr>
      </p:pic>
    </p:spTree>
    <p:extLst>
      <p:ext uri="{BB962C8B-B14F-4D97-AF65-F5344CB8AC3E}">
        <p14:creationId xmlns:p14="http://schemas.microsoft.com/office/powerpoint/2010/main" val="2637039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lumMod val="75000"/>
                  </a:schemeClr>
                </a:solidFill>
                <a:latin typeface="+mn-lt"/>
              </a:rPr>
              <a:t>THE FUTURE</a:t>
            </a:r>
          </a:p>
        </p:txBody>
      </p:sp>
      <p:pic>
        <p:nvPicPr>
          <p:cNvPr id="5" name="Picture 4"/>
          <p:cNvPicPr>
            <a:picLocks noChangeAspect="1"/>
          </p:cNvPicPr>
          <p:nvPr/>
        </p:nvPicPr>
        <p:blipFill>
          <a:blip r:embed="rId3"/>
          <a:stretch>
            <a:fillRect/>
          </a:stretch>
        </p:blipFill>
        <p:spPr>
          <a:xfrm>
            <a:off x="4645197" y="3251412"/>
            <a:ext cx="7312120" cy="1482471"/>
          </a:xfrm>
          <a:prstGeom prst="rect">
            <a:avLst/>
          </a:prstGeom>
        </p:spPr>
      </p:pic>
      <p:pic>
        <p:nvPicPr>
          <p:cNvPr id="6" name="Picture 5"/>
          <p:cNvPicPr>
            <a:picLocks noChangeAspect="1"/>
          </p:cNvPicPr>
          <p:nvPr/>
        </p:nvPicPr>
        <p:blipFill>
          <a:blip r:embed="rId4"/>
          <a:stretch>
            <a:fillRect/>
          </a:stretch>
        </p:blipFill>
        <p:spPr>
          <a:xfrm>
            <a:off x="4645197" y="4712319"/>
            <a:ext cx="7330366" cy="1484181"/>
          </a:xfrm>
          <a:prstGeom prst="rect">
            <a:avLst/>
          </a:prstGeom>
        </p:spPr>
      </p:pic>
      <p:pic>
        <p:nvPicPr>
          <p:cNvPr id="7" name="Picture 6"/>
          <p:cNvPicPr>
            <a:picLocks noChangeAspect="1"/>
          </p:cNvPicPr>
          <p:nvPr/>
        </p:nvPicPr>
        <p:blipFill>
          <a:blip r:embed="rId5"/>
          <a:stretch>
            <a:fillRect/>
          </a:stretch>
        </p:blipFill>
        <p:spPr>
          <a:xfrm>
            <a:off x="4666520" y="1798320"/>
            <a:ext cx="7327360" cy="1483572"/>
          </a:xfrm>
          <a:prstGeom prst="rect">
            <a:avLst/>
          </a:prstGeom>
        </p:spPr>
      </p:pic>
      <p:sp>
        <p:nvSpPr>
          <p:cNvPr id="3" name="Content Placeholder 2"/>
          <p:cNvSpPr>
            <a:spLocks noGrp="1"/>
          </p:cNvSpPr>
          <p:nvPr>
            <p:ph idx="1"/>
          </p:nvPr>
        </p:nvSpPr>
        <p:spPr>
          <a:xfrm>
            <a:off x="304800" y="2729535"/>
            <a:ext cx="4056920" cy="2526224"/>
          </a:xfrm>
        </p:spPr>
        <p:txBody>
          <a:bodyPr>
            <a:normAutofit/>
          </a:bodyPr>
          <a:lstStyle/>
          <a:p>
            <a:pPr>
              <a:buClr>
                <a:srgbClr val="00FF00"/>
              </a:buClr>
            </a:pPr>
            <a:r>
              <a:rPr lang="en-GB" dirty="0"/>
              <a:t>A new contemporary museum will be developed on the Grange site for delivery in 2021.</a:t>
            </a:r>
          </a:p>
        </p:txBody>
      </p:sp>
    </p:spTree>
    <p:extLst>
      <p:ext uri="{BB962C8B-B14F-4D97-AF65-F5344CB8AC3E}">
        <p14:creationId xmlns:p14="http://schemas.microsoft.com/office/powerpoint/2010/main" val="1608339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lumMod val="75000"/>
                  </a:schemeClr>
                </a:solidFill>
                <a:latin typeface="+mn-lt"/>
              </a:rPr>
              <a:t>THE FUTURE</a:t>
            </a:r>
          </a:p>
        </p:txBody>
      </p:sp>
      <p:sp>
        <p:nvSpPr>
          <p:cNvPr id="3" name="Content Placeholder 2"/>
          <p:cNvSpPr>
            <a:spLocks noGrp="1"/>
          </p:cNvSpPr>
          <p:nvPr>
            <p:ph idx="1"/>
          </p:nvPr>
        </p:nvSpPr>
        <p:spPr>
          <a:xfrm>
            <a:off x="582930" y="2418397"/>
            <a:ext cx="3855720" cy="2972753"/>
          </a:xfrm>
        </p:spPr>
        <p:txBody>
          <a:bodyPr>
            <a:normAutofit/>
          </a:bodyPr>
          <a:lstStyle/>
          <a:p>
            <a:pPr>
              <a:buClr>
                <a:srgbClr val="00FF00"/>
              </a:buClr>
            </a:pPr>
            <a:r>
              <a:rPr lang="en-GB" dirty="0"/>
              <a:t>The museum will become a popular visitor attraction in the area and an outreach and educational resource.</a:t>
            </a:r>
          </a:p>
          <a:p>
            <a:pPr marL="0" indent="0">
              <a:buNone/>
            </a:pPr>
            <a:endParaRPr lang="en-GB" dirty="0"/>
          </a:p>
        </p:txBody>
      </p:sp>
      <p:pic>
        <p:nvPicPr>
          <p:cNvPr id="5" name="Picture 4"/>
          <p:cNvPicPr>
            <a:picLocks noChangeAspect="1"/>
          </p:cNvPicPr>
          <p:nvPr/>
        </p:nvPicPr>
        <p:blipFill>
          <a:blip r:embed="rId3"/>
          <a:stretch>
            <a:fillRect/>
          </a:stretch>
        </p:blipFill>
        <p:spPr>
          <a:xfrm>
            <a:off x="4718039" y="1027906"/>
            <a:ext cx="7153487" cy="5365115"/>
          </a:xfrm>
          <a:prstGeom prst="rect">
            <a:avLst/>
          </a:prstGeom>
        </p:spPr>
      </p:pic>
    </p:spTree>
    <p:extLst>
      <p:ext uri="{BB962C8B-B14F-4D97-AF65-F5344CB8AC3E}">
        <p14:creationId xmlns:p14="http://schemas.microsoft.com/office/powerpoint/2010/main" val="2159407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lumMod val="75000"/>
                  </a:schemeClr>
                </a:solidFill>
                <a:latin typeface="+mn-lt"/>
              </a:rPr>
              <a:t>THE BRIEF</a:t>
            </a:r>
          </a:p>
        </p:txBody>
      </p:sp>
      <p:sp>
        <p:nvSpPr>
          <p:cNvPr id="3" name="Content Placeholder 2"/>
          <p:cNvSpPr>
            <a:spLocks noGrp="1"/>
          </p:cNvSpPr>
          <p:nvPr>
            <p:ph idx="1"/>
          </p:nvPr>
        </p:nvSpPr>
        <p:spPr>
          <a:xfrm>
            <a:off x="838200" y="1859281"/>
            <a:ext cx="10515600" cy="3916680"/>
          </a:xfrm>
        </p:spPr>
        <p:txBody>
          <a:bodyPr/>
          <a:lstStyle/>
          <a:p>
            <a:pPr marL="0" indent="0">
              <a:buNone/>
            </a:pPr>
            <a:r>
              <a:rPr lang="en-GB" sz="3200" b="1" dirty="0"/>
              <a:t>Design a new brand for the Trust drawing on the rich history of our collections and our intentions for the future.</a:t>
            </a:r>
          </a:p>
          <a:p>
            <a:pPr marL="0" indent="0">
              <a:buNone/>
            </a:pPr>
            <a:r>
              <a:rPr lang="en-GB" dirty="0"/>
              <a:t>The winning logo will form the basis of the Trust’s branding guidelines.</a:t>
            </a:r>
          </a:p>
          <a:p>
            <a:pPr marL="0" indent="0">
              <a:buNone/>
            </a:pPr>
            <a:r>
              <a:rPr lang="en-GB" dirty="0"/>
              <a:t>Things to remember:</a:t>
            </a:r>
          </a:p>
          <a:p>
            <a:r>
              <a:rPr lang="en-GB" dirty="0"/>
              <a:t>The branding should reflect the Trust’s Mission, Vision and Values.</a:t>
            </a:r>
          </a:p>
          <a:p>
            <a:r>
              <a:rPr lang="en-GB" dirty="0"/>
              <a:t>The branding should work well both online and offline.</a:t>
            </a:r>
          </a:p>
          <a:p>
            <a:r>
              <a:rPr lang="en-GB" dirty="0"/>
              <a:t>Final versions of the new logo should be submitted in vector formats.</a:t>
            </a:r>
          </a:p>
        </p:txBody>
      </p:sp>
    </p:spTree>
    <p:extLst>
      <p:ext uri="{BB962C8B-B14F-4D97-AF65-F5344CB8AC3E}">
        <p14:creationId xmlns:p14="http://schemas.microsoft.com/office/powerpoint/2010/main" val="3318745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lumMod val="75000"/>
                  </a:schemeClr>
                </a:solidFill>
                <a:latin typeface="+mn-lt"/>
              </a:rPr>
              <a:t>THE BRIEF</a:t>
            </a:r>
          </a:p>
        </p:txBody>
      </p:sp>
      <p:sp>
        <p:nvSpPr>
          <p:cNvPr id="3" name="Content Placeholder 2"/>
          <p:cNvSpPr>
            <a:spLocks noGrp="1"/>
          </p:cNvSpPr>
          <p:nvPr>
            <p:ph idx="1"/>
          </p:nvPr>
        </p:nvSpPr>
        <p:spPr>
          <a:xfrm>
            <a:off x="838200" y="1690688"/>
            <a:ext cx="5775960" cy="4351338"/>
          </a:xfrm>
        </p:spPr>
        <p:txBody>
          <a:bodyPr>
            <a:normAutofit/>
          </a:bodyPr>
          <a:lstStyle/>
          <a:p>
            <a:pPr marL="0" indent="0">
              <a:buNone/>
            </a:pPr>
            <a:r>
              <a:rPr lang="en-GB" b="1" dirty="0"/>
              <a:t>WHAT TO INCLUDE:</a:t>
            </a:r>
          </a:p>
          <a:p>
            <a:r>
              <a:rPr lang="en-GB" dirty="0"/>
              <a:t>Full Colour</a:t>
            </a:r>
          </a:p>
          <a:p>
            <a:r>
              <a:rPr lang="en-GB" dirty="0"/>
              <a:t>Monochrome</a:t>
            </a:r>
          </a:p>
          <a:p>
            <a:r>
              <a:rPr lang="en-GB" dirty="0"/>
              <a:t>Thumbnail, Small, Medium and Large</a:t>
            </a:r>
          </a:p>
          <a:p>
            <a:r>
              <a:rPr lang="en-GB" dirty="0"/>
              <a:t>New logo with our vision</a:t>
            </a:r>
          </a:p>
          <a:p>
            <a:r>
              <a:rPr lang="en-GB" dirty="0"/>
              <a:t>Graphic only</a:t>
            </a:r>
          </a:p>
          <a:p>
            <a:r>
              <a:rPr lang="en-GB" dirty="0"/>
              <a:t>Template </a:t>
            </a:r>
            <a:r>
              <a:rPr lang="en-GB" dirty="0" err="1"/>
              <a:t>powerpoint</a:t>
            </a:r>
            <a:r>
              <a:rPr lang="en-GB" dirty="0"/>
              <a:t> slide</a:t>
            </a:r>
          </a:p>
          <a:p>
            <a:r>
              <a:rPr lang="en-GB" dirty="0"/>
              <a:t>Template letter head</a:t>
            </a:r>
          </a:p>
        </p:txBody>
      </p:sp>
    </p:spTree>
    <p:extLst>
      <p:ext uri="{BB962C8B-B14F-4D97-AF65-F5344CB8AC3E}">
        <p14:creationId xmlns:p14="http://schemas.microsoft.com/office/powerpoint/2010/main" val="2424337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lumMod val="75000"/>
                  </a:schemeClr>
                </a:solidFill>
                <a:latin typeface="+mn-lt"/>
              </a:rPr>
              <a:t>OUR BRAND SO FAR…</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46384" y="2185622"/>
            <a:ext cx="3217985" cy="2965181"/>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7929" y="2185622"/>
            <a:ext cx="3079847" cy="3079847"/>
          </a:xfrm>
          <a:prstGeom prst="rect">
            <a:avLst/>
          </a:prstGeom>
        </p:spPr>
      </p:pic>
    </p:spTree>
    <p:extLst>
      <p:ext uri="{BB962C8B-B14F-4D97-AF65-F5344CB8AC3E}">
        <p14:creationId xmlns:p14="http://schemas.microsoft.com/office/powerpoint/2010/main" val="2136434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en-GB" b="1" dirty="0">
                <a:solidFill>
                  <a:srgbClr val="70AD47">
                    <a:lumMod val="75000"/>
                  </a:srgbClr>
                </a:solidFill>
                <a:latin typeface="Calibri" panose="020F0502020204030204"/>
              </a:rPr>
              <a:t>Branding through time</a:t>
            </a:r>
            <a:endParaRPr lang="en-GB"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7056" b="3862"/>
          <a:stretch/>
        </p:blipFill>
        <p:spPr>
          <a:xfrm>
            <a:off x="976234" y="1424065"/>
            <a:ext cx="9759846" cy="2998034"/>
          </a:xfr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18196" b="15116"/>
          <a:stretch/>
        </p:blipFill>
        <p:spPr>
          <a:xfrm>
            <a:off x="2175406" y="4499183"/>
            <a:ext cx="7361501" cy="1963711"/>
          </a:xfrm>
          <a:prstGeom prst="rect">
            <a:avLst/>
          </a:prstGeom>
        </p:spPr>
      </p:pic>
    </p:spTree>
    <p:extLst>
      <p:ext uri="{BB962C8B-B14F-4D97-AF65-F5344CB8AC3E}">
        <p14:creationId xmlns:p14="http://schemas.microsoft.com/office/powerpoint/2010/main" val="1987571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5045"/>
            <a:ext cx="10515600" cy="1325563"/>
          </a:xfrm>
        </p:spPr>
        <p:txBody>
          <a:bodyPr/>
          <a:lstStyle/>
          <a:p>
            <a:pPr algn="ctr"/>
            <a:r>
              <a:rPr lang="en-GB" b="1" dirty="0">
                <a:solidFill>
                  <a:schemeClr val="accent6">
                    <a:lumMod val="75000"/>
                  </a:schemeClr>
                </a:solidFill>
                <a:latin typeface="+mn-lt"/>
              </a:rPr>
              <a:t>Clarks - Branding through time – </a:t>
            </a:r>
            <a:br>
              <a:rPr lang="en-GB" b="1" dirty="0">
                <a:solidFill>
                  <a:schemeClr val="accent6">
                    <a:lumMod val="75000"/>
                  </a:schemeClr>
                </a:solidFill>
                <a:latin typeface="+mn-lt"/>
              </a:rPr>
            </a:br>
            <a:r>
              <a:rPr lang="en-GB" b="1" dirty="0">
                <a:solidFill>
                  <a:schemeClr val="accent6">
                    <a:lumMod val="75000"/>
                  </a:schemeClr>
                </a:solidFill>
                <a:latin typeface="+mn-lt"/>
              </a:rPr>
              <a:t>Point of Sale Collection</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7834" t="16196" r="49353" b="73099"/>
          <a:stretch/>
        </p:blipFill>
        <p:spPr>
          <a:xfrm>
            <a:off x="9703659" y="2806383"/>
            <a:ext cx="1643858" cy="616447"/>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23595" t="74899" r="59514" b="20750"/>
          <a:stretch/>
        </p:blipFill>
        <p:spPr>
          <a:xfrm>
            <a:off x="9717356" y="5753606"/>
            <a:ext cx="1643858" cy="635126"/>
          </a:xfrm>
          <a:prstGeom prst="rect">
            <a:avLst/>
          </a:prstGeom>
        </p:spPr>
      </p:pic>
      <p:sp>
        <p:nvSpPr>
          <p:cNvPr id="8" name="TextBox 7"/>
          <p:cNvSpPr txBox="1"/>
          <p:nvPr/>
        </p:nvSpPr>
        <p:spPr>
          <a:xfrm>
            <a:off x="10745352" y="6343602"/>
            <a:ext cx="652743" cy="369332"/>
          </a:xfrm>
          <a:prstGeom prst="rect">
            <a:avLst/>
          </a:prstGeom>
          <a:noFill/>
        </p:spPr>
        <p:txBody>
          <a:bodyPr wrap="none" rtlCol="0">
            <a:spAutoFit/>
          </a:bodyPr>
          <a:lstStyle/>
          <a:p>
            <a:r>
              <a:rPr lang="en-GB" dirty="0"/>
              <a:t>1985</a:t>
            </a:r>
          </a:p>
        </p:txBody>
      </p:sp>
      <p:sp>
        <p:nvSpPr>
          <p:cNvPr id="9" name="TextBox 8"/>
          <p:cNvSpPr txBox="1"/>
          <p:nvPr/>
        </p:nvSpPr>
        <p:spPr>
          <a:xfrm>
            <a:off x="2831668" y="2101944"/>
            <a:ext cx="652743" cy="369332"/>
          </a:xfrm>
          <a:prstGeom prst="rect">
            <a:avLst/>
          </a:prstGeom>
          <a:noFill/>
        </p:spPr>
        <p:txBody>
          <a:bodyPr wrap="none" rtlCol="0">
            <a:spAutoFit/>
          </a:bodyPr>
          <a:lstStyle/>
          <a:p>
            <a:r>
              <a:rPr lang="en-GB" dirty="0"/>
              <a:t>1851</a:t>
            </a:r>
          </a:p>
        </p:txBody>
      </p:sp>
      <p:sp>
        <p:nvSpPr>
          <p:cNvPr id="10" name="TextBox 9"/>
          <p:cNvSpPr txBox="1"/>
          <p:nvPr/>
        </p:nvSpPr>
        <p:spPr>
          <a:xfrm>
            <a:off x="10745352" y="3419034"/>
            <a:ext cx="652743" cy="369332"/>
          </a:xfrm>
          <a:prstGeom prst="rect">
            <a:avLst/>
          </a:prstGeom>
          <a:noFill/>
        </p:spPr>
        <p:txBody>
          <a:bodyPr wrap="none" rtlCol="0">
            <a:spAutoFit/>
          </a:bodyPr>
          <a:lstStyle/>
          <a:p>
            <a:r>
              <a:rPr lang="en-GB" dirty="0"/>
              <a:t>1957</a:t>
            </a:r>
          </a:p>
        </p:txBody>
      </p:sp>
      <p:pic>
        <p:nvPicPr>
          <p:cNvPr id="12" name="Content Placeholder 11"/>
          <p:cNvPicPr>
            <a:picLocks noGrp="1" noChangeAspect="1"/>
          </p:cNvPicPr>
          <p:nvPr>
            <p:ph idx="1"/>
          </p:nvPr>
        </p:nvPicPr>
        <p:blipFill rotWithShape="1">
          <a:blip r:embed="rId5" cstate="print">
            <a:extLst>
              <a:ext uri="{28A0092B-C50C-407E-A947-70E740481C1C}">
                <a14:useLocalDpi xmlns:a14="http://schemas.microsoft.com/office/drawing/2010/main" val="0"/>
              </a:ext>
            </a:extLst>
          </a:blip>
          <a:srcRect l="32587" t="7478" r="33795" b="86592"/>
          <a:stretch/>
        </p:blipFill>
        <p:spPr>
          <a:xfrm>
            <a:off x="865707" y="1651818"/>
            <a:ext cx="2613338" cy="597334"/>
          </a:xfr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l="35103" t="71737" r="36457" b="6291"/>
          <a:stretch/>
        </p:blipFill>
        <p:spPr>
          <a:xfrm>
            <a:off x="844148" y="4265125"/>
            <a:ext cx="1816215" cy="1785690"/>
          </a:xfrm>
          <a:prstGeom prst="rect">
            <a:avLst/>
          </a:prstGeom>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val="0"/>
              </a:ext>
            </a:extLst>
          </a:blip>
          <a:srcRect l="20226" t="63286" r="17579" b="26761"/>
          <a:stretch/>
        </p:blipFill>
        <p:spPr>
          <a:xfrm>
            <a:off x="4709361" y="1651818"/>
            <a:ext cx="3129566" cy="682581"/>
          </a:xfrm>
          <a:prstGeom prst="rect">
            <a:avLst/>
          </a:prstGeom>
        </p:spPr>
      </p:pic>
      <p:pic>
        <p:nvPicPr>
          <p:cNvPr id="13" name="Picture 12"/>
          <p:cNvPicPr>
            <a:picLocks noChangeAspect="1"/>
          </p:cNvPicPr>
          <p:nvPr/>
        </p:nvPicPr>
        <p:blipFill rotWithShape="1">
          <a:blip r:embed="rId8" cstate="print">
            <a:extLst>
              <a:ext uri="{28A0092B-C50C-407E-A947-70E740481C1C}">
                <a14:useLocalDpi xmlns:a14="http://schemas.microsoft.com/office/drawing/2010/main" val="0"/>
              </a:ext>
            </a:extLst>
          </a:blip>
          <a:srcRect l="24835" t="63099" r="17136" b="29577"/>
          <a:stretch/>
        </p:blipFill>
        <p:spPr>
          <a:xfrm>
            <a:off x="4696312" y="2614968"/>
            <a:ext cx="3129566" cy="592491"/>
          </a:xfrm>
          <a:prstGeom prst="rect">
            <a:avLst/>
          </a:prstGeom>
        </p:spPr>
      </p:pic>
      <p:pic>
        <p:nvPicPr>
          <p:cNvPr id="14" name="Picture 13"/>
          <p:cNvPicPr>
            <a:picLocks noChangeAspect="1"/>
          </p:cNvPicPr>
          <p:nvPr/>
        </p:nvPicPr>
        <p:blipFill rotWithShape="1">
          <a:blip r:embed="rId9" cstate="print">
            <a:extLst>
              <a:ext uri="{28A0092B-C50C-407E-A947-70E740481C1C}">
                <a14:useLocalDpi xmlns:a14="http://schemas.microsoft.com/office/drawing/2010/main" val="0"/>
              </a:ext>
            </a:extLst>
          </a:blip>
          <a:srcRect l="23331" t="79747" r="57948" b="8234"/>
          <a:stretch/>
        </p:blipFill>
        <p:spPr>
          <a:xfrm>
            <a:off x="4598920" y="3270504"/>
            <a:ext cx="1805282" cy="2026989"/>
          </a:xfrm>
          <a:prstGeom prst="rect">
            <a:avLst/>
          </a:prstGeom>
        </p:spPr>
      </p:pic>
      <p:pic>
        <p:nvPicPr>
          <p:cNvPr id="15" name="Picture 14"/>
          <p:cNvPicPr>
            <a:picLocks noChangeAspect="1"/>
          </p:cNvPicPr>
          <p:nvPr/>
        </p:nvPicPr>
        <p:blipFill rotWithShape="1">
          <a:blip r:embed="rId10" cstate="print">
            <a:extLst>
              <a:ext uri="{28A0092B-C50C-407E-A947-70E740481C1C}">
                <a14:useLocalDpi xmlns:a14="http://schemas.microsoft.com/office/drawing/2010/main" val="0"/>
              </a:ext>
            </a:extLst>
          </a:blip>
          <a:srcRect l="10167" t="7324" r="9318" b="82348"/>
          <a:stretch/>
        </p:blipFill>
        <p:spPr>
          <a:xfrm>
            <a:off x="838200" y="3550468"/>
            <a:ext cx="2613338" cy="454853"/>
          </a:xfrm>
          <a:prstGeom prst="rect">
            <a:avLst/>
          </a:prstGeom>
        </p:spPr>
      </p:pic>
      <p:sp>
        <p:nvSpPr>
          <p:cNvPr id="16" name="TextBox 15"/>
          <p:cNvSpPr txBox="1"/>
          <p:nvPr/>
        </p:nvSpPr>
        <p:spPr>
          <a:xfrm>
            <a:off x="2855172" y="3965651"/>
            <a:ext cx="760076" cy="369332"/>
          </a:xfrm>
          <a:prstGeom prst="rect">
            <a:avLst/>
          </a:prstGeom>
          <a:noFill/>
        </p:spPr>
        <p:txBody>
          <a:bodyPr wrap="square" rtlCol="0">
            <a:spAutoFit/>
          </a:bodyPr>
          <a:lstStyle/>
          <a:p>
            <a:r>
              <a:rPr lang="en-GB" dirty="0"/>
              <a:t>1913</a:t>
            </a:r>
          </a:p>
        </p:txBody>
      </p:sp>
      <p:sp>
        <p:nvSpPr>
          <p:cNvPr id="17" name="TextBox 16"/>
          <p:cNvSpPr txBox="1"/>
          <p:nvPr/>
        </p:nvSpPr>
        <p:spPr>
          <a:xfrm>
            <a:off x="2857173" y="5822481"/>
            <a:ext cx="652743" cy="369332"/>
          </a:xfrm>
          <a:prstGeom prst="rect">
            <a:avLst/>
          </a:prstGeom>
          <a:noFill/>
        </p:spPr>
        <p:txBody>
          <a:bodyPr wrap="none" rtlCol="0">
            <a:spAutoFit/>
          </a:bodyPr>
          <a:lstStyle/>
          <a:p>
            <a:r>
              <a:rPr lang="en-GB" dirty="0"/>
              <a:t>1925</a:t>
            </a:r>
          </a:p>
        </p:txBody>
      </p:sp>
      <p:sp>
        <p:nvSpPr>
          <p:cNvPr id="18" name="TextBox 17"/>
          <p:cNvSpPr txBox="1"/>
          <p:nvPr/>
        </p:nvSpPr>
        <p:spPr>
          <a:xfrm>
            <a:off x="6447152" y="2297387"/>
            <a:ext cx="652743" cy="369332"/>
          </a:xfrm>
          <a:prstGeom prst="rect">
            <a:avLst/>
          </a:prstGeom>
          <a:noFill/>
        </p:spPr>
        <p:txBody>
          <a:bodyPr wrap="none" rtlCol="0">
            <a:spAutoFit/>
          </a:bodyPr>
          <a:lstStyle/>
          <a:p>
            <a:r>
              <a:rPr lang="en-GB" dirty="0"/>
              <a:t>1931</a:t>
            </a:r>
          </a:p>
        </p:txBody>
      </p:sp>
      <p:sp>
        <p:nvSpPr>
          <p:cNvPr id="19" name="TextBox 18"/>
          <p:cNvSpPr txBox="1"/>
          <p:nvPr/>
        </p:nvSpPr>
        <p:spPr>
          <a:xfrm>
            <a:off x="6508395" y="3360174"/>
            <a:ext cx="652743" cy="369332"/>
          </a:xfrm>
          <a:prstGeom prst="rect">
            <a:avLst/>
          </a:prstGeom>
          <a:noFill/>
        </p:spPr>
        <p:txBody>
          <a:bodyPr wrap="none" rtlCol="0">
            <a:spAutoFit/>
          </a:bodyPr>
          <a:lstStyle/>
          <a:p>
            <a:r>
              <a:rPr lang="en-GB" dirty="0"/>
              <a:t>1934</a:t>
            </a:r>
          </a:p>
        </p:txBody>
      </p:sp>
      <p:pic>
        <p:nvPicPr>
          <p:cNvPr id="21" name="Picture 20"/>
          <p:cNvPicPr>
            <a:picLocks noChangeAspect="1"/>
          </p:cNvPicPr>
          <p:nvPr/>
        </p:nvPicPr>
        <p:blipFill rotWithShape="1">
          <a:blip r:embed="rId11">
            <a:extLst>
              <a:ext uri="{28A0092B-C50C-407E-A947-70E740481C1C}">
                <a14:useLocalDpi xmlns:a14="http://schemas.microsoft.com/office/drawing/2010/main" val="0"/>
              </a:ext>
            </a:extLst>
          </a:blip>
          <a:srcRect l="54068" t="7136" r="7652" b="85540"/>
          <a:stretch/>
        </p:blipFill>
        <p:spPr>
          <a:xfrm>
            <a:off x="838200" y="2444741"/>
            <a:ext cx="2613339" cy="738553"/>
          </a:xfrm>
          <a:prstGeom prst="rect">
            <a:avLst/>
          </a:prstGeom>
        </p:spPr>
      </p:pic>
      <p:sp>
        <p:nvSpPr>
          <p:cNvPr id="22" name="TextBox 21"/>
          <p:cNvSpPr txBox="1"/>
          <p:nvPr/>
        </p:nvSpPr>
        <p:spPr>
          <a:xfrm>
            <a:off x="2855172" y="3205140"/>
            <a:ext cx="652743" cy="369332"/>
          </a:xfrm>
          <a:prstGeom prst="rect">
            <a:avLst/>
          </a:prstGeom>
          <a:noFill/>
        </p:spPr>
        <p:txBody>
          <a:bodyPr wrap="none" rtlCol="0">
            <a:spAutoFit/>
          </a:bodyPr>
          <a:lstStyle/>
          <a:p>
            <a:r>
              <a:rPr lang="en-GB" dirty="0"/>
              <a:t>1905</a:t>
            </a:r>
          </a:p>
        </p:txBody>
      </p:sp>
      <p:pic>
        <p:nvPicPr>
          <p:cNvPr id="23" name="Picture 22"/>
          <p:cNvPicPr>
            <a:picLocks noChangeAspect="1"/>
          </p:cNvPicPr>
          <p:nvPr/>
        </p:nvPicPr>
        <p:blipFill rotWithShape="1">
          <a:blip r:embed="rId12">
            <a:extLst>
              <a:ext uri="{28A0092B-C50C-407E-A947-70E740481C1C}">
                <a14:useLocalDpi xmlns:a14="http://schemas.microsoft.com/office/drawing/2010/main" val="0"/>
              </a:ext>
            </a:extLst>
          </a:blip>
          <a:srcRect l="7810" t="26448" r="30986" b="31426"/>
          <a:stretch/>
        </p:blipFill>
        <p:spPr>
          <a:xfrm>
            <a:off x="4564365" y="5423348"/>
            <a:ext cx="3200222" cy="1017644"/>
          </a:xfrm>
          <a:prstGeom prst="rect">
            <a:avLst/>
          </a:prstGeom>
        </p:spPr>
      </p:pic>
      <p:sp>
        <p:nvSpPr>
          <p:cNvPr id="24" name="TextBox 23"/>
          <p:cNvSpPr txBox="1"/>
          <p:nvPr/>
        </p:nvSpPr>
        <p:spPr>
          <a:xfrm>
            <a:off x="7186184" y="6401450"/>
            <a:ext cx="652743" cy="369332"/>
          </a:xfrm>
          <a:prstGeom prst="rect">
            <a:avLst/>
          </a:prstGeom>
          <a:noFill/>
        </p:spPr>
        <p:txBody>
          <a:bodyPr wrap="none" rtlCol="0">
            <a:spAutoFit/>
          </a:bodyPr>
          <a:lstStyle/>
          <a:p>
            <a:r>
              <a:rPr lang="en-GB" dirty="0"/>
              <a:t>1939</a:t>
            </a:r>
          </a:p>
        </p:txBody>
      </p:sp>
      <p:pic>
        <p:nvPicPr>
          <p:cNvPr id="27" name="Picture 26"/>
          <p:cNvPicPr>
            <a:picLocks noChangeAspect="1"/>
          </p:cNvPicPr>
          <p:nvPr/>
        </p:nvPicPr>
        <p:blipFill rotWithShape="1">
          <a:blip r:embed="rId13">
            <a:extLst>
              <a:ext uri="{28A0092B-C50C-407E-A947-70E740481C1C}">
                <a14:useLocalDpi xmlns:a14="http://schemas.microsoft.com/office/drawing/2010/main" val="0"/>
              </a:ext>
            </a:extLst>
          </a:blip>
          <a:srcRect l="30242" t="20657" r="29319" b="72394"/>
          <a:stretch/>
        </p:blipFill>
        <p:spPr>
          <a:xfrm>
            <a:off x="838200" y="6160305"/>
            <a:ext cx="1880316" cy="476519"/>
          </a:xfrm>
          <a:prstGeom prst="rect">
            <a:avLst/>
          </a:prstGeom>
        </p:spPr>
      </p:pic>
      <p:sp>
        <p:nvSpPr>
          <p:cNvPr id="28" name="TextBox 27"/>
          <p:cNvSpPr txBox="1"/>
          <p:nvPr/>
        </p:nvSpPr>
        <p:spPr>
          <a:xfrm>
            <a:off x="2831667" y="6310619"/>
            <a:ext cx="652743" cy="369332"/>
          </a:xfrm>
          <a:prstGeom prst="rect">
            <a:avLst/>
          </a:prstGeom>
          <a:noFill/>
        </p:spPr>
        <p:txBody>
          <a:bodyPr wrap="none" rtlCol="0">
            <a:spAutoFit/>
          </a:bodyPr>
          <a:lstStyle/>
          <a:p>
            <a:r>
              <a:rPr lang="en-GB" dirty="0"/>
              <a:t>1929</a:t>
            </a:r>
          </a:p>
        </p:txBody>
      </p:sp>
      <p:sp>
        <p:nvSpPr>
          <p:cNvPr id="30" name="TextBox 29"/>
          <p:cNvSpPr txBox="1"/>
          <p:nvPr/>
        </p:nvSpPr>
        <p:spPr>
          <a:xfrm>
            <a:off x="10694774" y="2473335"/>
            <a:ext cx="652743" cy="369332"/>
          </a:xfrm>
          <a:prstGeom prst="rect">
            <a:avLst/>
          </a:prstGeom>
          <a:noFill/>
        </p:spPr>
        <p:txBody>
          <a:bodyPr wrap="none" rtlCol="0">
            <a:spAutoFit/>
          </a:bodyPr>
          <a:lstStyle/>
          <a:p>
            <a:r>
              <a:rPr lang="en-GB" dirty="0"/>
              <a:t>1946</a:t>
            </a:r>
          </a:p>
        </p:txBody>
      </p:sp>
      <p:pic>
        <p:nvPicPr>
          <p:cNvPr id="31" name="Picture 30"/>
          <p:cNvPicPr>
            <a:picLocks noChangeAspect="1"/>
          </p:cNvPicPr>
          <p:nvPr/>
        </p:nvPicPr>
        <p:blipFill rotWithShape="1">
          <a:blip r:embed="rId14" cstate="print">
            <a:extLst>
              <a:ext uri="{28A0092B-C50C-407E-A947-70E740481C1C}">
                <a14:useLocalDpi xmlns:a14="http://schemas.microsoft.com/office/drawing/2010/main" val="0"/>
              </a:ext>
            </a:extLst>
          </a:blip>
          <a:srcRect l="30801" t="12582" r="37700" b="74461"/>
          <a:stretch/>
        </p:blipFill>
        <p:spPr>
          <a:xfrm>
            <a:off x="9504284" y="1640686"/>
            <a:ext cx="1803042" cy="888643"/>
          </a:xfrm>
          <a:prstGeom prst="rect">
            <a:avLst/>
          </a:prstGeom>
        </p:spPr>
      </p:pic>
      <p:pic>
        <p:nvPicPr>
          <p:cNvPr id="32" name="Picture 31"/>
          <p:cNvPicPr>
            <a:picLocks noChangeAspect="1"/>
          </p:cNvPicPr>
          <p:nvPr/>
        </p:nvPicPr>
        <p:blipFill rotWithShape="1">
          <a:blip r:embed="rId15" cstate="print">
            <a:extLst>
              <a:ext uri="{28A0092B-C50C-407E-A947-70E740481C1C}">
                <a14:useLocalDpi xmlns:a14="http://schemas.microsoft.com/office/drawing/2010/main" val="0"/>
              </a:ext>
            </a:extLst>
          </a:blip>
          <a:srcRect l="38501" t="8826" r="40840" b="83474"/>
          <a:stretch/>
        </p:blipFill>
        <p:spPr>
          <a:xfrm>
            <a:off x="9731054" y="3729506"/>
            <a:ext cx="1616463" cy="643447"/>
          </a:xfrm>
          <a:prstGeom prst="rect">
            <a:avLst/>
          </a:prstGeom>
        </p:spPr>
      </p:pic>
      <p:sp>
        <p:nvSpPr>
          <p:cNvPr id="33" name="TextBox 32"/>
          <p:cNvSpPr txBox="1"/>
          <p:nvPr/>
        </p:nvSpPr>
        <p:spPr>
          <a:xfrm>
            <a:off x="10748428" y="4346972"/>
            <a:ext cx="652743" cy="369332"/>
          </a:xfrm>
          <a:prstGeom prst="rect">
            <a:avLst/>
          </a:prstGeom>
          <a:noFill/>
        </p:spPr>
        <p:txBody>
          <a:bodyPr wrap="none" rtlCol="0">
            <a:spAutoFit/>
          </a:bodyPr>
          <a:lstStyle/>
          <a:p>
            <a:r>
              <a:rPr lang="en-GB" dirty="0"/>
              <a:t>1961</a:t>
            </a:r>
          </a:p>
        </p:txBody>
      </p:sp>
      <p:pic>
        <p:nvPicPr>
          <p:cNvPr id="4" name="Picture 3"/>
          <p:cNvPicPr>
            <a:picLocks noChangeAspect="1"/>
          </p:cNvPicPr>
          <p:nvPr/>
        </p:nvPicPr>
        <p:blipFill rotWithShape="1">
          <a:blip r:embed="rId16">
            <a:extLst>
              <a:ext uri="{28A0092B-C50C-407E-A947-70E740481C1C}">
                <a14:useLocalDpi xmlns:a14="http://schemas.microsoft.com/office/drawing/2010/main" val="0"/>
              </a:ext>
            </a:extLst>
          </a:blip>
          <a:srcRect l="27050" t="37711" r="26947" b="46341"/>
          <a:stretch/>
        </p:blipFill>
        <p:spPr>
          <a:xfrm>
            <a:off x="9731054" y="4679629"/>
            <a:ext cx="1643858" cy="809928"/>
          </a:xfrm>
          <a:prstGeom prst="rect">
            <a:avLst/>
          </a:prstGeom>
        </p:spPr>
      </p:pic>
    </p:spTree>
    <p:extLst>
      <p:ext uri="{BB962C8B-B14F-4D97-AF65-F5344CB8AC3E}">
        <p14:creationId xmlns:p14="http://schemas.microsoft.com/office/powerpoint/2010/main" val="4259745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6">
                    <a:lumMod val="75000"/>
                  </a:schemeClr>
                </a:solidFill>
                <a:latin typeface="+mn-lt"/>
              </a:rPr>
              <a:t>Clarks - Branding through time – </a:t>
            </a:r>
            <a:br>
              <a:rPr lang="en-GB" b="1" dirty="0">
                <a:solidFill>
                  <a:schemeClr val="accent6">
                    <a:lumMod val="75000"/>
                  </a:schemeClr>
                </a:solidFill>
                <a:latin typeface="+mn-lt"/>
              </a:rPr>
            </a:br>
            <a:r>
              <a:rPr lang="en-GB" b="1" dirty="0">
                <a:solidFill>
                  <a:schemeClr val="accent6">
                    <a:lumMod val="75000"/>
                  </a:schemeClr>
                </a:solidFill>
                <a:latin typeface="+mn-lt"/>
              </a:rPr>
              <a:t>Point of Sale Collection</a:t>
            </a: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34413" t="13897" r="30939" b="73146"/>
          <a:stretch/>
        </p:blipFill>
        <p:spPr>
          <a:xfrm>
            <a:off x="1271258" y="4056501"/>
            <a:ext cx="2315513" cy="1298946"/>
          </a:xfrm>
          <a:prstGeom prst="rect">
            <a:avLst/>
          </a:prstGeom>
        </p:spPr>
      </p:pic>
      <p:pic>
        <p:nvPicPr>
          <p:cNvPr id="16" name="Picture 15"/>
          <p:cNvPicPr>
            <a:picLocks noChangeAspect="1"/>
          </p:cNvPicPr>
          <p:nvPr/>
        </p:nvPicPr>
        <p:blipFill rotWithShape="1">
          <a:blip r:embed="rId4" cstate="print">
            <a:extLst>
              <a:ext uri="{28A0092B-C50C-407E-A947-70E740481C1C}">
                <a14:useLocalDpi xmlns:a14="http://schemas.microsoft.com/office/drawing/2010/main" val="0"/>
              </a:ext>
            </a:extLst>
          </a:blip>
          <a:srcRect l="29318" t="14648" r="30708" b="66760"/>
          <a:stretch/>
        </p:blipFill>
        <p:spPr>
          <a:xfrm>
            <a:off x="1271258" y="2116290"/>
            <a:ext cx="2099257" cy="1275009"/>
          </a:xfrm>
          <a:prstGeom prst="rect">
            <a:avLst/>
          </a:prstGeom>
        </p:spPr>
      </p:pic>
      <p:pic>
        <p:nvPicPr>
          <p:cNvPr id="17" name="Picture 16"/>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l="4790" t="4507" r="68521" b="77277"/>
          <a:stretch/>
        </p:blipFill>
        <p:spPr>
          <a:xfrm>
            <a:off x="4078524" y="2142047"/>
            <a:ext cx="1416676" cy="1249252"/>
          </a:xfrm>
          <a:prstGeom prst="rect">
            <a:avLst/>
          </a:prstGeom>
        </p:spPr>
      </p:pic>
      <p:pic>
        <p:nvPicPr>
          <p:cNvPr id="18" name="Picture 17"/>
          <p:cNvPicPr>
            <a:picLocks noChangeAspect="1"/>
          </p:cNvPicPr>
          <p:nvPr/>
        </p:nvPicPr>
        <p:blipFill rotWithShape="1">
          <a:blip r:embed="rId7" cstate="print">
            <a:extLst>
              <a:ext uri="{28A0092B-C50C-407E-A947-70E740481C1C}">
                <a14:useLocalDpi xmlns:a14="http://schemas.microsoft.com/office/drawing/2010/main" val="0"/>
              </a:ext>
            </a:extLst>
          </a:blip>
          <a:srcRect l="25083" t="14647" r="43534" b="75212"/>
          <a:stretch/>
        </p:blipFill>
        <p:spPr>
          <a:xfrm>
            <a:off x="5972817" y="2193264"/>
            <a:ext cx="3232628" cy="1212235"/>
          </a:xfrm>
          <a:prstGeom prst="rect">
            <a:avLst/>
          </a:prstGeom>
        </p:spPr>
      </p:pic>
      <p:sp>
        <p:nvSpPr>
          <p:cNvPr id="19" name="TextBox 18"/>
          <p:cNvSpPr txBox="1"/>
          <p:nvPr/>
        </p:nvSpPr>
        <p:spPr>
          <a:xfrm flipH="1">
            <a:off x="8408152" y="3412478"/>
            <a:ext cx="797293" cy="369332"/>
          </a:xfrm>
          <a:prstGeom prst="rect">
            <a:avLst/>
          </a:prstGeom>
          <a:noFill/>
        </p:spPr>
        <p:txBody>
          <a:bodyPr wrap="square" rtlCol="0">
            <a:spAutoFit/>
          </a:bodyPr>
          <a:lstStyle/>
          <a:p>
            <a:r>
              <a:rPr lang="en-GB" dirty="0"/>
              <a:t>1960</a:t>
            </a:r>
          </a:p>
        </p:txBody>
      </p:sp>
      <p:sp>
        <p:nvSpPr>
          <p:cNvPr id="20" name="TextBox 19"/>
          <p:cNvSpPr txBox="1"/>
          <p:nvPr/>
        </p:nvSpPr>
        <p:spPr>
          <a:xfrm>
            <a:off x="2765656" y="3405499"/>
            <a:ext cx="768983" cy="369332"/>
          </a:xfrm>
          <a:prstGeom prst="rect">
            <a:avLst/>
          </a:prstGeom>
          <a:noFill/>
        </p:spPr>
        <p:txBody>
          <a:bodyPr wrap="square" rtlCol="0">
            <a:spAutoFit/>
          </a:bodyPr>
          <a:lstStyle/>
          <a:p>
            <a:r>
              <a:rPr lang="en-GB" dirty="0"/>
              <a:t>1939</a:t>
            </a:r>
          </a:p>
        </p:txBody>
      </p:sp>
      <p:sp>
        <p:nvSpPr>
          <p:cNvPr id="21" name="TextBox 20"/>
          <p:cNvSpPr txBox="1"/>
          <p:nvPr/>
        </p:nvSpPr>
        <p:spPr>
          <a:xfrm>
            <a:off x="4842457" y="3405499"/>
            <a:ext cx="652743" cy="369332"/>
          </a:xfrm>
          <a:prstGeom prst="rect">
            <a:avLst/>
          </a:prstGeom>
          <a:noFill/>
        </p:spPr>
        <p:txBody>
          <a:bodyPr wrap="none" rtlCol="0">
            <a:spAutoFit/>
          </a:bodyPr>
          <a:lstStyle/>
          <a:p>
            <a:r>
              <a:rPr lang="en-GB" dirty="0"/>
              <a:t>1952</a:t>
            </a:r>
          </a:p>
        </p:txBody>
      </p:sp>
      <p:pic>
        <p:nvPicPr>
          <p:cNvPr id="3" name="Picture 2"/>
          <p:cNvPicPr>
            <a:picLocks noChangeAspect="1"/>
          </p:cNvPicPr>
          <p:nvPr/>
        </p:nvPicPr>
        <p:blipFill rotWithShape="1">
          <a:blip r:embed="rId8"/>
          <a:srcRect l="8634" t="5121" r="8885" b="78009"/>
          <a:stretch/>
        </p:blipFill>
        <p:spPr>
          <a:xfrm>
            <a:off x="3892014" y="4056501"/>
            <a:ext cx="4516138" cy="1298946"/>
          </a:xfrm>
          <a:prstGeom prst="rect">
            <a:avLst/>
          </a:prstGeom>
        </p:spPr>
      </p:pic>
      <p:sp>
        <p:nvSpPr>
          <p:cNvPr id="4" name="TextBox 3"/>
          <p:cNvSpPr txBox="1"/>
          <p:nvPr/>
        </p:nvSpPr>
        <p:spPr>
          <a:xfrm>
            <a:off x="7755409" y="5362025"/>
            <a:ext cx="652743" cy="369332"/>
          </a:xfrm>
          <a:prstGeom prst="rect">
            <a:avLst/>
          </a:prstGeom>
          <a:noFill/>
        </p:spPr>
        <p:txBody>
          <a:bodyPr wrap="none" rtlCol="0">
            <a:spAutoFit/>
          </a:bodyPr>
          <a:lstStyle/>
          <a:p>
            <a:r>
              <a:rPr lang="en-GB" dirty="0"/>
              <a:t>2003</a:t>
            </a:r>
          </a:p>
        </p:txBody>
      </p:sp>
      <p:sp>
        <p:nvSpPr>
          <p:cNvPr id="5" name="TextBox 4"/>
          <p:cNvSpPr txBox="1"/>
          <p:nvPr/>
        </p:nvSpPr>
        <p:spPr>
          <a:xfrm>
            <a:off x="2881896" y="5387780"/>
            <a:ext cx="652743" cy="369332"/>
          </a:xfrm>
          <a:prstGeom prst="rect">
            <a:avLst/>
          </a:prstGeom>
          <a:noFill/>
        </p:spPr>
        <p:txBody>
          <a:bodyPr wrap="none" rtlCol="0">
            <a:spAutoFit/>
          </a:bodyPr>
          <a:lstStyle/>
          <a:p>
            <a:r>
              <a:rPr lang="en-GB" dirty="0"/>
              <a:t>1988</a:t>
            </a:r>
          </a:p>
        </p:txBody>
      </p:sp>
    </p:spTree>
    <p:extLst>
      <p:ext uri="{BB962C8B-B14F-4D97-AF65-F5344CB8AC3E}">
        <p14:creationId xmlns:p14="http://schemas.microsoft.com/office/powerpoint/2010/main" val="1564094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6">
                    <a:lumMod val="75000"/>
                  </a:schemeClr>
                </a:solidFill>
                <a:latin typeface="+mn-lt"/>
              </a:rPr>
              <a:t>Clarks - Branding through time – </a:t>
            </a:r>
            <a:br>
              <a:rPr lang="en-GB" b="1" dirty="0">
                <a:solidFill>
                  <a:schemeClr val="accent6">
                    <a:lumMod val="75000"/>
                  </a:schemeClr>
                </a:solidFill>
                <a:latin typeface="+mn-lt"/>
              </a:rPr>
            </a:br>
            <a:r>
              <a:rPr lang="en-GB" b="1" dirty="0">
                <a:solidFill>
                  <a:schemeClr val="accent6">
                    <a:lumMod val="75000"/>
                  </a:schemeClr>
                </a:solidFill>
                <a:latin typeface="+mn-lt"/>
              </a:rPr>
              <a:t>Point of Sale Collection</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4276" t="13137" b="24481"/>
          <a:stretch/>
        </p:blipFill>
        <p:spPr>
          <a:xfrm>
            <a:off x="3703841" y="1727504"/>
            <a:ext cx="4465880" cy="4365141"/>
          </a:xfrm>
          <a:prstGeom prst="rect">
            <a:avLst/>
          </a:prstGeom>
        </p:spPr>
      </p:pic>
      <p:sp>
        <p:nvSpPr>
          <p:cNvPr id="9" name="TextBox 8"/>
          <p:cNvSpPr txBox="1"/>
          <p:nvPr/>
        </p:nvSpPr>
        <p:spPr>
          <a:xfrm>
            <a:off x="3051098" y="6126371"/>
            <a:ext cx="652743" cy="369332"/>
          </a:xfrm>
          <a:prstGeom prst="rect">
            <a:avLst/>
          </a:prstGeom>
          <a:noFill/>
        </p:spPr>
        <p:txBody>
          <a:bodyPr wrap="none" rtlCol="0">
            <a:spAutoFit/>
          </a:bodyPr>
          <a:lstStyle/>
          <a:p>
            <a:r>
              <a:rPr lang="en-GB" dirty="0"/>
              <a:t>1851</a:t>
            </a:r>
          </a:p>
        </p:txBody>
      </p:sp>
      <p:sp>
        <p:nvSpPr>
          <p:cNvPr id="10" name="TextBox 9"/>
          <p:cNvSpPr txBox="1"/>
          <p:nvPr/>
        </p:nvSpPr>
        <p:spPr>
          <a:xfrm>
            <a:off x="6670595" y="6141833"/>
            <a:ext cx="652743" cy="369332"/>
          </a:xfrm>
          <a:prstGeom prst="rect">
            <a:avLst/>
          </a:prstGeom>
          <a:noFill/>
        </p:spPr>
        <p:txBody>
          <a:bodyPr wrap="none" rtlCol="0">
            <a:spAutoFit/>
          </a:bodyPr>
          <a:lstStyle/>
          <a:p>
            <a:r>
              <a:rPr lang="en-GB" dirty="0"/>
              <a:t>1957</a:t>
            </a:r>
          </a:p>
        </p:txBody>
      </p:sp>
      <p:pic>
        <p:nvPicPr>
          <p:cNvPr id="12" name="Content Placeholder 11"/>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7123" t="6924" r="9433" b="8191"/>
          <a:stretch/>
        </p:blipFill>
        <p:spPr>
          <a:xfrm>
            <a:off x="250699" y="1716679"/>
            <a:ext cx="3356541" cy="4425154"/>
          </a:xfrm>
        </p:spPr>
      </p:pic>
      <p:pic>
        <p:nvPicPr>
          <p:cNvPr id="3" name="Picture 2"/>
          <p:cNvPicPr>
            <a:picLocks noChangeAspect="1"/>
          </p:cNvPicPr>
          <p:nvPr/>
        </p:nvPicPr>
        <p:blipFill>
          <a:blip r:embed="rId5"/>
          <a:stretch>
            <a:fillRect/>
          </a:stretch>
        </p:blipFill>
        <p:spPr>
          <a:xfrm>
            <a:off x="8266322" y="1727505"/>
            <a:ext cx="3275902" cy="4365141"/>
          </a:xfrm>
          <a:prstGeom prst="rect">
            <a:avLst/>
          </a:prstGeom>
        </p:spPr>
      </p:pic>
      <p:sp>
        <p:nvSpPr>
          <p:cNvPr id="4" name="TextBox 3"/>
          <p:cNvSpPr txBox="1"/>
          <p:nvPr/>
        </p:nvSpPr>
        <p:spPr>
          <a:xfrm>
            <a:off x="10889481" y="6092645"/>
            <a:ext cx="652743" cy="369332"/>
          </a:xfrm>
          <a:prstGeom prst="rect">
            <a:avLst/>
          </a:prstGeom>
          <a:noFill/>
        </p:spPr>
        <p:txBody>
          <a:bodyPr wrap="none" rtlCol="0">
            <a:spAutoFit/>
          </a:bodyPr>
          <a:lstStyle/>
          <a:p>
            <a:r>
              <a:rPr lang="en-GB" dirty="0"/>
              <a:t>2004</a:t>
            </a:r>
          </a:p>
        </p:txBody>
      </p:sp>
    </p:spTree>
    <p:extLst>
      <p:ext uri="{BB962C8B-B14F-4D97-AF65-F5344CB8AC3E}">
        <p14:creationId xmlns:p14="http://schemas.microsoft.com/office/powerpoint/2010/main" val="948534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912" y="401275"/>
            <a:ext cx="4797966" cy="1325563"/>
          </a:xfrm>
        </p:spPr>
        <p:txBody>
          <a:bodyPr/>
          <a:lstStyle/>
          <a:p>
            <a:r>
              <a:rPr lang="en-GB" b="1" dirty="0">
                <a:solidFill>
                  <a:schemeClr val="accent6">
                    <a:lumMod val="75000"/>
                  </a:schemeClr>
                </a:solidFill>
                <a:latin typeface="+mn-lt"/>
              </a:rPr>
              <a:t>Design Stylisation</a:t>
            </a:r>
            <a:br>
              <a:rPr lang="en-GB" b="1" dirty="0">
                <a:solidFill>
                  <a:schemeClr val="accent6">
                    <a:lumMod val="75000"/>
                  </a:schemeClr>
                </a:solidFill>
                <a:latin typeface="+mn-lt"/>
              </a:rPr>
            </a:br>
            <a:r>
              <a:rPr lang="en-GB" b="1" dirty="0">
                <a:solidFill>
                  <a:schemeClr val="accent6">
                    <a:lumMod val="75000"/>
                  </a:schemeClr>
                </a:solidFill>
                <a:latin typeface="+mn-lt"/>
              </a:rPr>
              <a:t>Target Audience</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9614" t="4909" r="9489" b="6003"/>
          <a:stretch/>
        </p:blipFill>
        <p:spPr>
          <a:xfrm>
            <a:off x="6733376" y="381917"/>
            <a:ext cx="4378908" cy="6073970"/>
          </a:xfr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4065" t="2382" r="2600" b="2313"/>
          <a:stretch/>
        </p:blipFill>
        <p:spPr>
          <a:xfrm>
            <a:off x="1027912" y="1726838"/>
            <a:ext cx="3017146" cy="4709690"/>
          </a:xfrm>
          <a:prstGeom prst="rect">
            <a:avLst/>
          </a:prstGeom>
        </p:spPr>
      </p:pic>
      <p:sp>
        <p:nvSpPr>
          <p:cNvPr id="10" name="TextBox 9"/>
          <p:cNvSpPr txBox="1"/>
          <p:nvPr/>
        </p:nvSpPr>
        <p:spPr>
          <a:xfrm>
            <a:off x="11112284" y="6046050"/>
            <a:ext cx="652743" cy="369332"/>
          </a:xfrm>
          <a:prstGeom prst="rect">
            <a:avLst/>
          </a:prstGeom>
          <a:noFill/>
        </p:spPr>
        <p:txBody>
          <a:bodyPr wrap="none" rtlCol="0">
            <a:spAutoFit/>
          </a:bodyPr>
          <a:lstStyle/>
          <a:p>
            <a:r>
              <a:rPr lang="en-GB" dirty="0"/>
              <a:t>1986</a:t>
            </a:r>
          </a:p>
        </p:txBody>
      </p:sp>
      <p:sp>
        <p:nvSpPr>
          <p:cNvPr id="11" name="TextBox 10"/>
          <p:cNvSpPr txBox="1"/>
          <p:nvPr/>
        </p:nvSpPr>
        <p:spPr>
          <a:xfrm>
            <a:off x="4217551" y="6046050"/>
            <a:ext cx="652743" cy="369332"/>
          </a:xfrm>
          <a:prstGeom prst="rect">
            <a:avLst/>
          </a:prstGeom>
          <a:noFill/>
        </p:spPr>
        <p:txBody>
          <a:bodyPr wrap="none" rtlCol="0">
            <a:spAutoFit/>
          </a:bodyPr>
          <a:lstStyle/>
          <a:p>
            <a:r>
              <a:rPr lang="en-GB" dirty="0"/>
              <a:t>1930</a:t>
            </a:r>
          </a:p>
        </p:txBody>
      </p:sp>
    </p:spTree>
    <p:extLst>
      <p:ext uri="{BB962C8B-B14F-4D97-AF65-F5344CB8AC3E}">
        <p14:creationId xmlns:p14="http://schemas.microsoft.com/office/powerpoint/2010/main" val="526620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886" y="472246"/>
            <a:ext cx="4639157" cy="1325563"/>
          </a:xfrm>
        </p:spPr>
        <p:txBody>
          <a:bodyPr/>
          <a:lstStyle/>
          <a:p>
            <a:r>
              <a:rPr lang="en-GB" b="1" dirty="0">
                <a:solidFill>
                  <a:schemeClr val="accent6">
                    <a:lumMod val="75000"/>
                  </a:schemeClr>
                </a:solidFill>
                <a:latin typeface="+mn-lt"/>
              </a:rPr>
              <a:t>Design Stylisation</a:t>
            </a:r>
            <a:br>
              <a:rPr lang="en-GB" b="1" dirty="0">
                <a:solidFill>
                  <a:schemeClr val="accent6">
                    <a:lumMod val="75000"/>
                  </a:schemeClr>
                </a:solidFill>
                <a:latin typeface="+mn-lt"/>
              </a:rPr>
            </a:br>
            <a:r>
              <a:rPr lang="en-GB" b="1" dirty="0">
                <a:solidFill>
                  <a:schemeClr val="accent6">
                    <a:lumMod val="75000"/>
                  </a:schemeClr>
                </a:solidFill>
                <a:latin typeface="+mn-lt"/>
              </a:rPr>
              <a:t>Target Audience</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4078" t="6573" r="14444" b="9483"/>
          <a:stretch/>
        </p:blipFill>
        <p:spPr>
          <a:xfrm>
            <a:off x="7193022" y="432873"/>
            <a:ext cx="3681057" cy="5430471"/>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3289" t="3944" r="2647" b="3287"/>
          <a:stretch/>
        </p:blipFill>
        <p:spPr>
          <a:xfrm>
            <a:off x="860886" y="1837182"/>
            <a:ext cx="5090088" cy="3947416"/>
          </a:xfrm>
          <a:prstGeom prst="rect">
            <a:avLst/>
          </a:prstGeom>
        </p:spPr>
      </p:pic>
      <p:sp>
        <p:nvSpPr>
          <p:cNvPr id="12" name="TextBox 11"/>
          <p:cNvSpPr txBox="1"/>
          <p:nvPr/>
        </p:nvSpPr>
        <p:spPr>
          <a:xfrm>
            <a:off x="4469076" y="5863344"/>
            <a:ext cx="738356" cy="366975"/>
          </a:xfrm>
          <a:prstGeom prst="rect">
            <a:avLst/>
          </a:prstGeom>
          <a:noFill/>
        </p:spPr>
        <p:txBody>
          <a:bodyPr wrap="square" rtlCol="0">
            <a:spAutoFit/>
          </a:bodyPr>
          <a:lstStyle/>
          <a:p>
            <a:r>
              <a:rPr lang="en-GB" dirty="0"/>
              <a:t>1913</a:t>
            </a:r>
          </a:p>
        </p:txBody>
      </p:sp>
      <p:sp>
        <p:nvSpPr>
          <p:cNvPr id="13" name="TextBox 12"/>
          <p:cNvSpPr txBox="1"/>
          <p:nvPr/>
        </p:nvSpPr>
        <p:spPr>
          <a:xfrm>
            <a:off x="9833741" y="5850473"/>
            <a:ext cx="1017590" cy="369332"/>
          </a:xfrm>
          <a:prstGeom prst="rect">
            <a:avLst/>
          </a:prstGeom>
          <a:noFill/>
        </p:spPr>
        <p:txBody>
          <a:bodyPr wrap="square" rtlCol="0">
            <a:spAutoFit/>
          </a:bodyPr>
          <a:lstStyle/>
          <a:p>
            <a:r>
              <a:rPr lang="en-GB" dirty="0"/>
              <a:t>1963</a:t>
            </a:r>
          </a:p>
        </p:txBody>
      </p:sp>
    </p:spTree>
    <p:extLst>
      <p:ext uri="{BB962C8B-B14F-4D97-AF65-F5344CB8AC3E}">
        <p14:creationId xmlns:p14="http://schemas.microsoft.com/office/powerpoint/2010/main" val="3501991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186" y="272385"/>
            <a:ext cx="10515600" cy="1325563"/>
          </a:xfrm>
        </p:spPr>
        <p:txBody>
          <a:bodyPr/>
          <a:lstStyle/>
          <a:p>
            <a:r>
              <a:rPr lang="en-GB" b="1" dirty="0">
                <a:solidFill>
                  <a:schemeClr val="accent6">
                    <a:lumMod val="75000"/>
                  </a:schemeClr>
                </a:solidFill>
                <a:latin typeface="+mn-lt"/>
              </a:rPr>
              <a:t>Target Audience</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18359" y="2903918"/>
            <a:ext cx="2915255" cy="3519171"/>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0757" t="6365" r="8926" b="5736"/>
          <a:stretch/>
        </p:blipFill>
        <p:spPr>
          <a:xfrm>
            <a:off x="437204" y="1557606"/>
            <a:ext cx="3277563" cy="5003428"/>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69748" y="1022888"/>
            <a:ext cx="7641877" cy="5538146"/>
          </a:xfrm>
          <a:prstGeom prst="rect">
            <a:avLst/>
          </a:prstGeom>
        </p:spPr>
      </p:pic>
    </p:spTree>
    <p:extLst>
      <p:ext uri="{BB962C8B-B14F-4D97-AF65-F5344CB8AC3E}">
        <p14:creationId xmlns:p14="http://schemas.microsoft.com/office/powerpoint/2010/main" val="476855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186" y="272385"/>
            <a:ext cx="10515600" cy="1325563"/>
          </a:xfrm>
        </p:spPr>
        <p:txBody>
          <a:bodyPr/>
          <a:lstStyle/>
          <a:p>
            <a:r>
              <a:rPr lang="en-GB" b="1" dirty="0">
                <a:solidFill>
                  <a:schemeClr val="accent6">
                    <a:lumMod val="75000"/>
                  </a:schemeClr>
                </a:solidFill>
                <a:latin typeface="+mn-lt"/>
              </a:rPr>
              <a:t>Target Audience</a:t>
            </a:r>
          </a:p>
        </p:txBody>
      </p:sp>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l="8459" t="9767" r="7035" b="11366"/>
          <a:stretch/>
        </p:blipFill>
        <p:spPr>
          <a:xfrm>
            <a:off x="6894996" y="558197"/>
            <a:ext cx="4307319" cy="6029722"/>
          </a:xfrm>
          <a:prstGeom prst="rect">
            <a:avLst/>
          </a:prstGeom>
        </p:spPr>
      </p:pic>
      <p:pic>
        <p:nvPicPr>
          <p:cNvPr id="3" name="Picture 2"/>
          <p:cNvPicPr>
            <a:picLocks noChangeAspect="1"/>
          </p:cNvPicPr>
          <p:nvPr/>
        </p:nvPicPr>
        <p:blipFill>
          <a:blip r:embed="rId4"/>
          <a:stretch>
            <a:fillRect/>
          </a:stretch>
        </p:blipFill>
        <p:spPr>
          <a:xfrm>
            <a:off x="891051" y="1597948"/>
            <a:ext cx="3608682" cy="4989971"/>
          </a:xfrm>
          <a:prstGeom prst="rect">
            <a:avLst/>
          </a:prstGeom>
        </p:spPr>
      </p:pic>
    </p:spTree>
    <p:extLst>
      <p:ext uri="{BB962C8B-B14F-4D97-AF65-F5344CB8AC3E}">
        <p14:creationId xmlns:p14="http://schemas.microsoft.com/office/powerpoint/2010/main" val="2784563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186" y="272385"/>
            <a:ext cx="10515600" cy="1325563"/>
          </a:xfrm>
        </p:spPr>
        <p:txBody>
          <a:bodyPr/>
          <a:lstStyle/>
          <a:p>
            <a:r>
              <a:rPr lang="en-GB" b="1" dirty="0">
                <a:solidFill>
                  <a:schemeClr val="accent6">
                    <a:lumMod val="75000"/>
                  </a:schemeClr>
                </a:solidFill>
                <a:latin typeface="+mn-lt"/>
              </a:rPr>
              <a:t>Target Audience</a:t>
            </a:r>
          </a:p>
        </p:txBody>
      </p:sp>
      <p:pic>
        <p:nvPicPr>
          <p:cNvPr id="6" name="Picture 5"/>
          <p:cNvPicPr>
            <a:picLocks noChangeAspect="1"/>
          </p:cNvPicPr>
          <p:nvPr/>
        </p:nvPicPr>
        <p:blipFill>
          <a:blip r:embed="rId3"/>
          <a:stretch>
            <a:fillRect/>
          </a:stretch>
        </p:blipFill>
        <p:spPr>
          <a:xfrm>
            <a:off x="467596" y="2347946"/>
            <a:ext cx="5385725" cy="3036574"/>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25463" t="59633" r="36982" b="21293"/>
          <a:stretch/>
        </p:blipFill>
        <p:spPr>
          <a:xfrm>
            <a:off x="6386209" y="2370845"/>
            <a:ext cx="5385725" cy="2990776"/>
          </a:xfrm>
          <a:prstGeom prst="rect">
            <a:avLst/>
          </a:prstGeom>
        </p:spPr>
      </p:pic>
    </p:spTree>
    <p:extLst>
      <p:ext uri="{BB962C8B-B14F-4D97-AF65-F5344CB8AC3E}">
        <p14:creationId xmlns:p14="http://schemas.microsoft.com/office/powerpoint/2010/main" val="2066494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lumMod val="75000"/>
                  </a:schemeClr>
                </a:solidFill>
                <a:latin typeface="+mn-lt"/>
              </a:rPr>
              <a:t>Creative Collaborators</a:t>
            </a:r>
          </a:p>
        </p:txBody>
      </p:sp>
      <p:sp>
        <p:nvSpPr>
          <p:cNvPr id="7" name="Content Placeholder 6"/>
          <p:cNvSpPr>
            <a:spLocks noGrp="1"/>
          </p:cNvSpPr>
          <p:nvPr>
            <p:ph idx="1"/>
          </p:nvPr>
        </p:nvSpPr>
        <p:spPr>
          <a:xfrm>
            <a:off x="640080" y="1792470"/>
            <a:ext cx="3078480" cy="1984375"/>
          </a:xfrm>
        </p:spPr>
        <p:txBody>
          <a:bodyPr>
            <a:normAutofit/>
          </a:bodyPr>
          <a:lstStyle/>
          <a:p>
            <a:r>
              <a:rPr lang="en-GB" dirty="0"/>
              <a:t>DAVID BAILEY</a:t>
            </a:r>
          </a:p>
          <a:p>
            <a:r>
              <a:rPr lang="en-GB" dirty="0"/>
              <a:t>HELMUT NEWTON</a:t>
            </a:r>
          </a:p>
          <a:p>
            <a:r>
              <a:rPr lang="en-GB" dirty="0"/>
              <a:t>RIAN HUGHES</a:t>
            </a:r>
          </a:p>
          <a:p>
            <a:pPr marL="0" indent="0">
              <a:buNone/>
            </a:pPr>
            <a:endParaRPr lang="en-GB" dirty="0"/>
          </a:p>
          <a:p>
            <a:endParaRPr lang="en-GB" dirty="0"/>
          </a:p>
        </p:txBody>
      </p:sp>
      <p:sp>
        <p:nvSpPr>
          <p:cNvPr id="3" name="TextBox 2"/>
          <p:cNvSpPr txBox="1"/>
          <p:nvPr/>
        </p:nvSpPr>
        <p:spPr>
          <a:xfrm>
            <a:off x="3718560" y="1792470"/>
            <a:ext cx="2633772" cy="1512209"/>
          </a:xfrm>
          <a:prstGeom prst="rect">
            <a:avLst/>
          </a:prstGeom>
          <a:noFill/>
        </p:spPr>
        <p:txBody>
          <a:bodyPr wrap="square" rtlCol="0">
            <a:spAutoFit/>
          </a:bodyPr>
          <a:lstStyle/>
          <a:p>
            <a:pPr marL="228600" lvl="0" indent="-228600">
              <a:lnSpc>
                <a:spcPct val="90000"/>
              </a:lnSpc>
              <a:spcBef>
                <a:spcPts val="1000"/>
              </a:spcBef>
              <a:buFont typeface="Arial" panose="020B0604020202020204" pitchFamily="34" charset="0"/>
              <a:buChar char="•"/>
            </a:pPr>
            <a:r>
              <a:rPr lang="en-GB" sz="2800" dirty="0">
                <a:solidFill>
                  <a:prstClr val="black"/>
                </a:solidFill>
              </a:rPr>
              <a:t>HARDY AMIES</a:t>
            </a:r>
          </a:p>
          <a:p>
            <a:pPr marL="228600" lvl="0" indent="-228600">
              <a:lnSpc>
                <a:spcPct val="90000"/>
              </a:lnSpc>
              <a:spcBef>
                <a:spcPts val="1000"/>
              </a:spcBef>
              <a:buFont typeface="Arial" panose="020B0604020202020204" pitchFamily="34" charset="0"/>
              <a:buChar char="•"/>
            </a:pPr>
            <a:r>
              <a:rPr lang="en-GB" sz="2800" dirty="0">
                <a:solidFill>
                  <a:prstClr val="black"/>
                </a:solidFill>
              </a:rPr>
              <a:t>MARY PORTAS</a:t>
            </a:r>
          </a:p>
          <a:p>
            <a:pPr marL="228600" lvl="0" indent="-228600">
              <a:lnSpc>
                <a:spcPct val="90000"/>
              </a:lnSpc>
              <a:spcBef>
                <a:spcPts val="1000"/>
              </a:spcBef>
              <a:buFont typeface="Arial" panose="020B0604020202020204" pitchFamily="34" charset="0"/>
              <a:buChar char="•"/>
            </a:pPr>
            <a:r>
              <a:rPr lang="en-GB" sz="2800" dirty="0">
                <a:solidFill>
                  <a:prstClr val="black"/>
                </a:solidFill>
              </a:rPr>
              <a:t>ORLA KIELY</a:t>
            </a:r>
          </a:p>
        </p:txBody>
      </p:sp>
      <p:pic>
        <p:nvPicPr>
          <p:cNvPr id="4" name="Picture 3"/>
          <p:cNvPicPr>
            <a:picLocks noChangeAspect="1"/>
          </p:cNvPicPr>
          <p:nvPr/>
        </p:nvPicPr>
        <p:blipFill rotWithShape="1">
          <a:blip r:embed="rId3"/>
          <a:srcRect l="49256" t="8552" r="3171" b="20981"/>
          <a:stretch/>
        </p:blipFill>
        <p:spPr>
          <a:xfrm>
            <a:off x="4872258" y="4300999"/>
            <a:ext cx="2053390" cy="222961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5648" y="4336833"/>
            <a:ext cx="1567019" cy="2193782"/>
          </a:xfrm>
          <a:prstGeom prst="rect">
            <a:avLst/>
          </a:prstGeom>
        </p:spPr>
      </p:pic>
      <p:pic>
        <p:nvPicPr>
          <p:cNvPr id="6" name="Picture 5"/>
          <p:cNvPicPr>
            <a:picLocks noChangeAspect="1"/>
          </p:cNvPicPr>
          <p:nvPr/>
        </p:nvPicPr>
        <p:blipFill rotWithShape="1">
          <a:blip r:embed="rId5"/>
          <a:srcRect l="26417" t="7115" r="16635" b="3115"/>
          <a:stretch/>
        </p:blipFill>
        <p:spPr>
          <a:xfrm>
            <a:off x="8884920" y="169409"/>
            <a:ext cx="3158344" cy="3914023"/>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904" y="4318916"/>
            <a:ext cx="4710114" cy="2229616"/>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23147" y="4336833"/>
            <a:ext cx="3537689" cy="2193782"/>
          </a:xfrm>
          <a:prstGeom prst="rect">
            <a:avLst/>
          </a:prstGeom>
        </p:spPr>
      </p:pic>
    </p:spTree>
    <p:extLst>
      <p:ext uri="{BB962C8B-B14F-4D97-AF65-F5344CB8AC3E}">
        <p14:creationId xmlns:p14="http://schemas.microsoft.com/office/powerpoint/2010/main" val="1280625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lumMod val="75000"/>
                  </a:schemeClr>
                </a:solidFill>
                <a:latin typeface="+mn-lt"/>
              </a:rPr>
              <a:t>LOGOS WE LIKE!</a:t>
            </a:r>
          </a:p>
        </p:txBody>
      </p:sp>
      <p:pic>
        <p:nvPicPr>
          <p:cNvPr id="3" name="Picture 2" descr="http://tse4.mm.bing.net/th?id=OIP.Medc3d526c1c1fbdf025e63d3d277c5f7o0&amp;w=188&amp;h=63&amp;c=7&amp;rs=1&amp;qlt=90&amp;o=4&amp;pid=1.1">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331763" y="1507333"/>
            <a:ext cx="2951597" cy="1058227"/>
          </a:xfrm>
          <a:prstGeom prst="rect">
            <a:avLst/>
          </a:prstGeom>
          <a:noFill/>
          <a:ln>
            <a:noFill/>
          </a:ln>
        </p:spPr>
      </p:pic>
      <p:pic>
        <p:nvPicPr>
          <p:cNvPr id="4" name="Picture 3" descr="http://tse1.mm.bing.net/th?&amp;id=OIP.M22fcce667685924ab1b62265648f5014o0&amp;w=299&amp;h=231&amp;c=0&amp;pid=1.9&amp;rs=0&amp;p=0">
            <a:hlinkClick r:id="rId5"/>
          </p:cNvPr>
          <p:cNvPicPr/>
          <p:nvPr/>
        </p:nvPicPr>
        <p:blipFill>
          <a:blip r:embed="rId6">
            <a:extLst>
              <a:ext uri="{28A0092B-C50C-407E-A947-70E740481C1C}">
                <a14:useLocalDpi xmlns:a14="http://schemas.microsoft.com/office/drawing/2010/main" val="0"/>
              </a:ext>
            </a:extLst>
          </a:blip>
          <a:srcRect/>
          <a:stretch>
            <a:fillRect/>
          </a:stretch>
        </p:blipFill>
        <p:spPr bwMode="auto">
          <a:xfrm>
            <a:off x="8214361" y="3815172"/>
            <a:ext cx="3272790" cy="2528477"/>
          </a:xfrm>
          <a:prstGeom prst="rect">
            <a:avLst/>
          </a:prstGeom>
          <a:noFill/>
          <a:ln>
            <a:noFill/>
          </a:ln>
        </p:spPr>
      </p:pic>
      <p:pic>
        <p:nvPicPr>
          <p:cNvPr id="5" name="Picture 4" descr="http://tse1.mm.bing.net/th?&amp;id=OIP.M1f37daf63f6668d976404009b0f558a8o0&amp;w=283&amp;h=211&amp;c=0&amp;pid=1.9&amp;rs=0&amp;p=0">
            <a:hlinkClick r:id="rId7"/>
          </p:cNvPr>
          <p:cNvPicPr/>
          <p:nvPr/>
        </p:nvPicPr>
        <p:blipFill>
          <a:blip r:embed="rId8">
            <a:extLst>
              <a:ext uri="{28A0092B-C50C-407E-A947-70E740481C1C}">
                <a14:useLocalDpi xmlns:a14="http://schemas.microsoft.com/office/drawing/2010/main" val="0"/>
              </a:ext>
            </a:extLst>
          </a:blip>
          <a:srcRect/>
          <a:stretch>
            <a:fillRect/>
          </a:stretch>
        </p:blipFill>
        <p:spPr bwMode="auto">
          <a:xfrm>
            <a:off x="5077451" y="2987573"/>
            <a:ext cx="2175510" cy="1461536"/>
          </a:xfrm>
          <a:prstGeom prst="rect">
            <a:avLst/>
          </a:prstGeom>
          <a:noFill/>
          <a:ln>
            <a:noFill/>
          </a:ln>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4370" y="3250591"/>
            <a:ext cx="4165528" cy="1199672"/>
          </a:xfrm>
          <a:prstGeom prst="rect">
            <a:avLst/>
          </a:prstGeom>
        </p:spPr>
      </p:pic>
      <p:pic>
        <p:nvPicPr>
          <p:cNvPr id="7" name="Picture 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98816" y="5135880"/>
            <a:ext cx="6999865" cy="1207769"/>
          </a:xfrm>
          <a:prstGeom prst="rect">
            <a:avLst/>
          </a:prstGeom>
        </p:spPr>
      </p:pic>
      <p:pic>
        <p:nvPicPr>
          <p:cNvPr id="8" name="Picture 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201596" y="1383799"/>
            <a:ext cx="3285555" cy="1866792"/>
          </a:xfrm>
          <a:prstGeom prst="rect">
            <a:avLst/>
          </a:prstGeom>
        </p:spPr>
      </p:pic>
    </p:spTree>
    <p:extLst>
      <p:ext uri="{BB962C8B-B14F-4D97-AF65-F5344CB8AC3E}">
        <p14:creationId xmlns:p14="http://schemas.microsoft.com/office/powerpoint/2010/main" val="79465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lumMod val="75000"/>
                  </a:schemeClr>
                </a:solidFill>
                <a:latin typeface="+mn-lt"/>
              </a:rPr>
              <a:t>THE DETAILS</a:t>
            </a:r>
          </a:p>
        </p:txBody>
      </p:sp>
      <p:sp>
        <p:nvSpPr>
          <p:cNvPr id="3" name="Content Placeholder 2"/>
          <p:cNvSpPr>
            <a:spLocks noGrp="1"/>
          </p:cNvSpPr>
          <p:nvPr>
            <p:ph idx="1"/>
          </p:nvPr>
        </p:nvSpPr>
        <p:spPr/>
        <p:txBody>
          <a:bodyPr/>
          <a:lstStyle/>
          <a:p>
            <a:r>
              <a:rPr lang="en-GB" dirty="0"/>
              <a:t>The competition is open to anyone between the ages of 17-26 years old, who are not currently paid marketing and/or design professionals</a:t>
            </a:r>
          </a:p>
          <a:p>
            <a:r>
              <a:rPr lang="en-GB" dirty="0"/>
              <a:t>The winning design will be used as part of the Trusts formal and informal stationary</a:t>
            </a:r>
          </a:p>
          <a:p>
            <a:r>
              <a:rPr lang="en-GB" dirty="0"/>
              <a:t>The judges decision is final. No correspondence will be entered into.</a:t>
            </a:r>
          </a:p>
          <a:p>
            <a:r>
              <a:rPr lang="en-GB" dirty="0"/>
              <a:t>The Alfred Gillett Trust will own the intellectual property rights of the winning entry</a:t>
            </a:r>
          </a:p>
          <a:p>
            <a:endParaRPr lang="en-GB" dirty="0"/>
          </a:p>
        </p:txBody>
      </p:sp>
    </p:spTree>
    <p:extLst>
      <p:ext uri="{BB962C8B-B14F-4D97-AF65-F5344CB8AC3E}">
        <p14:creationId xmlns:p14="http://schemas.microsoft.com/office/powerpoint/2010/main" val="524648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78" y="298780"/>
            <a:ext cx="3962400" cy="1325563"/>
          </a:xfrm>
        </p:spPr>
        <p:txBody>
          <a:bodyPr/>
          <a:lstStyle/>
          <a:p>
            <a:r>
              <a:rPr lang="en-GB" b="1" dirty="0">
                <a:solidFill>
                  <a:schemeClr val="accent6">
                    <a:lumMod val="75000"/>
                  </a:schemeClr>
                </a:solidFill>
                <a:latin typeface="+mn-lt"/>
              </a:rPr>
              <a:t>THE FINISH LINE</a:t>
            </a:r>
          </a:p>
        </p:txBody>
      </p:sp>
      <p:sp>
        <p:nvSpPr>
          <p:cNvPr id="3" name="Content Placeholder 2"/>
          <p:cNvSpPr>
            <a:spLocks noGrp="1"/>
          </p:cNvSpPr>
          <p:nvPr>
            <p:ph idx="1"/>
          </p:nvPr>
        </p:nvSpPr>
        <p:spPr>
          <a:xfrm>
            <a:off x="533478" y="2874523"/>
            <a:ext cx="7696122" cy="3220402"/>
          </a:xfrm>
        </p:spPr>
        <p:txBody>
          <a:bodyPr>
            <a:normAutofit/>
          </a:bodyPr>
          <a:lstStyle/>
          <a:p>
            <a:r>
              <a:rPr lang="en-GB" dirty="0"/>
              <a:t>Shortlisted entries will be invited to present their work to a judging panel in October.</a:t>
            </a:r>
          </a:p>
          <a:p>
            <a:r>
              <a:rPr lang="en-GB" dirty="0"/>
              <a:t>All shortlisted entrants will receive a copy of the book ‘Made to Last’ by Mark Palmer</a:t>
            </a:r>
          </a:p>
          <a:p>
            <a:r>
              <a:rPr lang="en-GB" dirty="0"/>
              <a:t>The winning entrant will receive £250,will see their design ‘up in lights’ and be supplied with a credit.</a:t>
            </a:r>
          </a:p>
        </p:txBody>
      </p:sp>
      <p:pic>
        <p:nvPicPr>
          <p:cNvPr id="5" name="Picture 4"/>
          <p:cNvPicPr>
            <a:picLocks noChangeAspect="1"/>
          </p:cNvPicPr>
          <p:nvPr/>
        </p:nvPicPr>
        <p:blipFill>
          <a:blip r:embed="rId3"/>
          <a:stretch>
            <a:fillRect/>
          </a:stretch>
        </p:blipFill>
        <p:spPr>
          <a:xfrm>
            <a:off x="8519160" y="2408242"/>
            <a:ext cx="2941476" cy="4152965"/>
          </a:xfrm>
          <a:prstGeom prst="rect">
            <a:avLst/>
          </a:prstGeom>
        </p:spPr>
      </p:pic>
      <p:sp>
        <p:nvSpPr>
          <p:cNvPr id="6" name="Rectangle 5"/>
          <p:cNvSpPr/>
          <p:nvPr/>
        </p:nvSpPr>
        <p:spPr>
          <a:xfrm>
            <a:off x="1264998" y="1301272"/>
            <a:ext cx="10667922" cy="1106970"/>
          </a:xfrm>
          <a:prstGeom prst="rect">
            <a:avLst/>
          </a:prstGeom>
        </p:spPr>
        <p:txBody>
          <a:bodyPr wrap="square">
            <a:spAutoFit/>
          </a:bodyPr>
          <a:lstStyle/>
          <a:p>
            <a:pPr lvl="0">
              <a:lnSpc>
                <a:spcPct val="90000"/>
              </a:lnSpc>
              <a:spcBef>
                <a:spcPts val="1000"/>
              </a:spcBef>
            </a:pPr>
            <a:r>
              <a:rPr lang="en-GB" sz="2800" dirty="0">
                <a:solidFill>
                  <a:prstClr val="black"/>
                </a:solidFill>
              </a:rPr>
              <a:t>Entries should be emailed to </a:t>
            </a:r>
            <a:r>
              <a:rPr lang="en-GB" sz="2800" dirty="0">
                <a:solidFill>
                  <a:prstClr val="black"/>
                </a:solidFill>
                <a:hlinkClick r:id="rId4"/>
              </a:rPr>
              <a:t>enquiries@agtrust.org.uk</a:t>
            </a:r>
            <a:r>
              <a:rPr lang="en-GB" sz="2800" dirty="0">
                <a:solidFill>
                  <a:prstClr val="black"/>
                </a:solidFill>
              </a:rPr>
              <a:t> </a:t>
            </a:r>
          </a:p>
          <a:p>
            <a:pPr lvl="0">
              <a:lnSpc>
                <a:spcPct val="90000"/>
              </a:lnSpc>
              <a:spcBef>
                <a:spcPts val="1000"/>
              </a:spcBef>
            </a:pPr>
            <a:r>
              <a:rPr lang="en-GB" sz="2800" dirty="0">
                <a:solidFill>
                  <a:prstClr val="black"/>
                </a:solidFill>
              </a:rPr>
              <a:t>THE DEADLINE IS:      </a:t>
            </a:r>
            <a:r>
              <a:rPr lang="en-GB" sz="3600" b="1" u="sng" dirty="0">
                <a:solidFill>
                  <a:schemeClr val="accent6">
                    <a:lumMod val="75000"/>
                  </a:schemeClr>
                </a:solidFill>
              </a:rPr>
              <a:t>5pm ON FRIDAY 2 SEPTEMBER 2016</a:t>
            </a:r>
          </a:p>
        </p:txBody>
      </p:sp>
    </p:spTree>
    <p:extLst>
      <p:ext uri="{BB962C8B-B14F-4D97-AF65-F5344CB8AC3E}">
        <p14:creationId xmlns:p14="http://schemas.microsoft.com/office/powerpoint/2010/main" val="7490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lfredgilletttrust.files.wordpress.com/2014/11/cjc-history-1950-cuneo1.jpg?w=300"/>
          <p:cNvPicPr/>
          <p:nvPr/>
        </p:nvPicPr>
        <p:blipFill>
          <a:blip r:embed="rId3">
            <a:extLst>
              <a:ext uri="{28A0092B-C50C-407E-A947-70E740481C1C}">
                <a14:useLocalDpi xmlns:a14="http://schemas.microsoft.com/office/drawing/2010/main" val="0"/>
              </a:ext>
            </a:extLst>
          </a:blip>
          <a:srcRect/>
          <a:stretch>
            <a:fillRect/>
          </a:stretch>
        </p:blipFill>
        <p:spPr bwMode="auto">
          <a:xfrm>
            <a:off x="7803524" y="3836764"/>
            <a:ext cx="3954394" cy="2704701"/>
          </a:xfrm>
          <a:prstGeom prst="rect">
            <a:avLst/>
          </a:prstGeom>
          <a:noFill/>
          <a:ln>
            <a:noFill/>
          </a:ln>
          <a:effectLst/>
        </p:spPr>
      </p:pic>
      <p:pic>
        <p:nvPicPr>
          <p:cNvPr id="1032" name="Picture 8" descr="https://alfredgilletttrust.files.wordpress.com/2014/11/roger-clark-northover-tannery1.jpg?w=2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80847" y="351331"/>
            <a:ext cx="2144728" cy="3123389"/>
          </a:xfrm>
          <a:prstGeom prst="rect">
            <a:avLst/>
          </a:prstGeom>
          <a:noFill/>
          <a:effectLst>
            <a:glow rad="127000">
              <a:schemeClr val="accent6">
                <a:lumMod val="20000"/>
                <a:lumOff val="80000"/>
                <a:alpha val="99000"/>
              </a:schemeClr>
            </a:glow>
          </a:effectLst>
          <a:extLst>
            <a:ext uri="{909E8E84-426E-40DD-AFC4-6F175D3DCCD1}">
              <a14:hiddenFill xmlns:a14="http://schemas.microsoft.com/office/drawing/2010/main">
                <a:solidFill>
                  <a:srgbClr val="FFFFFF"/>
                </a:solidFill>
              </a14:hiddenFill>
            </a:ext>
          </a:extLst>
        </p:spPr>
      </p:pic>
      <p:pic>
        <p:nvPicPr>
          <p:cNvPr id="1034" name="Picture 10" descr="Clarks Boots, Shoes and Slippers, 189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696" y="351331"/>
            <a:ext cx="3270439" cy="2452829"/>
          </a:xfrm>
          <a:prstGeom prst="rect">
            <a:avLst/>
          </a:prstGeom>
          <a:noFill/>
          <a:effectLst>
            <a:glow rad="127000">
              <a:schemeClr val="accent6">
                <a:lumMod val="20000"/>
                <a:lumOff val="80000"/>
                <a:alpha val="99000"/>
              </a:schemeClr>
            </a:glow>
          </a:effectLst>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a:xfrm>
            <a:off x="2239039" y="2826504"/>
            <a:ext cx="4310686" cy="794164"/>
          </a:xfrm>
        </p:spPr>
        <p:txBody>
          <a:bodyPr/>
          <a:lstStyle/>
          <a:p>
            <a:r>
              <a:rPr lang="en-GB" b="1" dirty="0">
                <a:solidFill>
                  <a:schemeClr val="accent6">
                    <a:lumMod val="75000"/>
                  </a:schemeClr>
                </a:solidFill>
                <a:latin typeface="+mn-lt"/>
              </a:rPr>
              <a:t>ANY QUESTIONS?</a:t>
            </a:r>
          </a:p>
        </p:txBody>
      </p:sp>
      <p:pic>
        <p:nvPicPr>
          <p:cNvPr id="2" name="Picture 1"/>
          <p:cNvPicPr>
            <a:picLocks noChangeAspect="1"/>
          </p:cNvPicPr>
          <p:nvPr/>
        </p:nvPicPr>
        <p:blipFill>
          <a:blip r:embed="rId6"/>
          <a:stretch>
            <a:fillRect/>
          </a:stretch>
        </p:blipFill>
        <p:spPr>
          <a:xfrm>
            <a:off x="3781706" y="351331"/>
            <a:ext cx="3467528" cy="2313828"/>
          </a:xfrm>
          <a:prstGeom prst="rect">
            <a:avLst/>
          </a:prstGeom>
        </p:spPr>
      </p:pic>
      <p:pic>
        <p:nvPicPr>
          <p:cNvPr id="6" name="Picture 5"/>
          <p:cNvPicPr>
            <a:picLocks noChangeAspect="1"/>
          </p:cNvPicPr>
          <p:nvPr/>
        </p:nvPicPr>
        <p:blipFill>
          <a:blip r:embed="rId7"/>
          <a:stretch>
            <a:fillRect/>
          </a:stretch>
        </p:blipFill>
        <p:spPr>
          <a:xfrm>
            <a:off x="7356177" y="351331"/>
            <a:ext cx="2328973" cy="3123389"/>
          </a:xfrm>
          <a:prstGeom prst="rect">
            <a:avLst/>
          </a:prstGeom>
        </p:spPr>
      </p:pic>
      <p:pic>
        <p:nvPicPr>
          <p:cNvPr id="7" name="Picture 6"/>
          <p:cNvPicPr>
            <a:picLocks noChangeAspect="1"/>
          </p:cNvPicPr>
          <p:nvPr/>
        </p:nvPicPr>
        <p:blipFill>
          <a:blip r:embed="rId8"/>
          <a:stretch>
            <a:fillRect/>
          </a:stretch>
        </p:blipFill>
        <p:spPr>
          <a:xfrm>
            <a:off x="415697" y="3588348"/>
            <a:ext cx="2245573" cy="3068305"/>
          </a:xfrm>
          <a:prstGeom prst="rect">
            <a:avLst/>
          </a:prstGeom>
        </p:spPr>
      </p:pic>
      <p:pic>
        <p:nvPicPr>
          <p:cNvPr id="8" name="Picture 7"/>
          <p:cNvPicPr>
            <a:picLocks noChangeAspect="1"/>
          </p:cNvPicPr>
          <p:nvPr/>
        </p:nvPicPr>
        <p:blipFill>
          <a:blip r:embed="rId9"/>
          <a:stretch>
            <a:fillRect/>
          </a:stretch>
        </p:blipFill>
        <p:spPr>
          <a:xfrm>
            <a:off x="2678598" y="3588347"/>
            <a:ext cx="2009933" cy="3068305"/>
          </a:xfrm>
          <a:prstGeom prst="rect">
            <a:avLst/>
          </a:prstGeom>
        </p:spPr>
      </p:pic>
      <p:pic>
        <p:nvPicPr>
          <p:cNvPr id="9" name="Picture 8"/>
          <p:cNvPicPr>
            <a:picLocks noChangeAspect="1"/>
          </p:cNvPicPr>
          <p:nvPr/>
        </p:nvPicPr>
        <p:blipFill>
          <a:blip r:embed="rId10"/>
          <a:stretch>
            <a:fillRect/>
          </a:stretch>
        </p:blipFill>
        <p:spPr>
          <a:xfrm>
            <a:off x="5086685" y="3588347"/>
            <a:ext cx="2136246" cy="3013632"/>
          </a:xfrm>
          <a:prstGeom prst="rect">
            <a:avLst/>
          </a:prstGeom>
        </p:spPr>
      </p:pic>
    </p:spTree>
    <p:extLst>
      <p:ext uri="{BB962C8B-B14F-4D97-AF65-F5344CB8AC3E}">
        <p14:creationId xmlns:p14="http://schemas.microsoft.com/office/powerpoint/2010/main" val="2159328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757" y="433956"/>
            <a:ext cx="9897036" cy="6020371"/>
          </a:xfrm>
          <a:prstGeom prst="rect">
            <a:avLst/>
          </a:prstGeom>
        </p:spPr>
      </p:pic>
    </p:spTree>
    <p:extLst>
      <p:ext uri="{BB962C8B-B14F-4D97-AF65-F5344CB8AC3E}">
        <p14:creationId xmlns:p14="http://schemas.microsoft.com/office/powerpoint/2010/main" val="37563895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3266</TotalTime>
  <Words>2342</Words>
  <Application>Microsoft Office PowerPoint</Application>
  <PresentationFormat>Widescreen</PresentationFormat>
  <Paragraphs>191</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THE ALFRED GILLETT TRUST</vt:lpstr>
      <vt:lpstr>PLAN OF WHAT’S TO COME</vt:lpstr>
      <vt:lpstr>ABOUT US</vt:lpstr>
      <vt:lpstr>ABOUT US</vt:lpstr>
      <vt:lpstr>OUR MISSION</vt:lpstr>
      <vt:lpstr>OUR VISION</vt:lpstr>
      <vt:lpstr>THE FUTURE</vt:lpstr>
      <vt:lpstr>THE FUTURE</vt:lpstr>
      <vt:lpstr>THE BRIEF</vt:lpstr>
      <vt:lpstr>THE BRIEF</vt:lpstr>
      <vt:lpstr>OUR BRAND SO FAR…</vt:lpstr>
      <vt:lpstr>Branding through time</vt:lpstr>
      <vt:lpstr>Clarks - Branding through time –  Point of Sale Collection</vt:lpstr>
      <vt:lpstr>Clarks - Branding through time –  Point of Sale Collection</vt:lpstr>
      <vt:lpstr>Clarks - Branding through time –  Point of Sale Collection</vt:lpstr>
      <vt:lpstr>Design Stylisation Target Audience</vt:lpstr>
      <vt:lpstr>Design Stylisation Target Audience</vt:lpstr>
      <vt:lpstr>Target Audience</vt:lpstr>
      <vt:lpstr>Target Audience</vt:lpstr>
      <vt:lpstr>Target Audience</vt:lpstr>
      <vt:lpstr>Creative Collaborators</vt:lpstr>
      <vt:lpstr>LOGOS WE LIKE!</vt:lpstr>
      <vt:lpstr>THE DETAILS</vt:lpstr>
      <vt:lpstr>THE FINISH LINE</vt:lpstr>
      <vt:lpstr>ANY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ALFRED GILLETT TRUST</dc:title>
  <dc:creator>Samantha Bradley</dc:creator>
  <cp:lastModifiedBy>Karina Virahsawmy</cp:lastModifiedBy>
  <cp:revision>139</cp:revision>
  <cp:lastPrinted>2016-07-26T16:33:50Z</cp:lastPrinted>
  <dcterms:created xsi:type="dcterms:W3CDTF">2016-05-11T12:42:31Z</dcterms:created>
  <dcterms:modified xsi:type="dcterms:W3CDTF">2016-07-26T17:18:09Z</dcterms:modified>
</cp:coreProperties>
</file>